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5143500" cx="9144000"/>
  <p:notesSz cx="6858000" cy="9144000"/>
  <p:embeddedFontLst>
    <p:embeddedFont>
      <p:font typeface="Lato"/>
      <p:regular r:id="rId35"/>
      <p:bold r:id="rId36"/>
      <p:italic r:id="rId37"/>
      <p:boldItalic r:id="rId38"/>
    </p:embeddedFont>
    <p:embeddedFont>
      <p:font typeface="PT Sans Narrow"/>
      <p:regular r:id="rId39"/>
      <p:bold r:id="rId40"/>
    </p:embeddedFont>
    <p:embeddedFont>
      <p:font typeface="Fira Mono"/>
      <p:regular r:id="rId41"/>
      <p:bold r:id="rId42"/>
    </p:embeddedFont>
    <p:embeddedFont>
      <p:font typeface="Source Code Pro"/>
      <p:regular r:id="rId43"/>
      <p:bold r:id="rId44"/>
      <p:italic r:id="rId45"/>
      <p:boldItalic r:id="rId46"/>
    </p:embeddedFont>
    <p:embeddedFont>
      <p:font typeface="Lato Black"/>
      <p:bold r:id="rId47"/>
      <p:boldItalic r:id="rId48"/>
    </p:embeddedFont>
    <p:embeddedFont>
      <p:font typeface="Just Me Again Down Here"/>
      <p:regular r:id="rId49"/>
    </p:embeddedFont>
    <p:embeddedFont>
      <p:font typeface="Open Sans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TSansNarrow-bold.fntdata"/><Relationship Id="rId42" Type="http://schemas.openxmlformats.org/officeDocument/2006/relationships/font" Target="fonts/FiraMono-bold.fntdata"/><Relationship Id="rId41" Type="http://schemas.openxmlformats.org/officeDocument/2006/relationships/font" Target="fonts/FiraMono-regular.fntdata"/><Relationship Id="rId44" Type="http://schemas.openxmlformats.org/officeDocument/2006/relationships/font" Target="fonts/SourceCodePro-bold.fntdata"/><Relationship Id="rId43" Type="http://schemas.openxmlformats.org/officeDocument/2006/relationships/font" Target="fonts/SourceCodePro-regular.fntdata"/><Relationship Id="rId46" Type="http://schemas.openxmlformats.org/officeDocument/2006/relationships/font" Target="fonts/SourceCodePro-boldItalic.fntdata"/><Relationship Id="rId45" Type="http://schemas.openxmlformats.org/officeDocument/2006/relationships/font" Target="fonts/SourceCodePr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LatoBlack-boldItalic.fntdata"/><Relationship Id="rId47" Type="http://schemas.openxmlformats.org/officeDocument/2006/relationships/font" Target="fonts/LatoBlack-bold.fntdata"/><Relationship Id="rId49" Type="http://schemas.openxmlformats.org/officeDocument/2006/relationships/font" Target="fonts/JustMeAgainDownHere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font" Target="fonts/Lato-regular.fntdata"/><Relationship Id="rId34" Type="http://schemas.openxmlformats.org/officeDocument/2006/relationships/slide" Target="slides/slide30.xml"/><Relationship Id="rId37" Type="http://schemas.openxmlformats.org/officeDocument/2006/relationships/font" Target="fonts/Lato-italic.fntdata"/><Relationship Id="rId36" Type="http://schemas.openxmlformats.org/officeDocument/2006/relationships/font" Target="fonts/Lato-bold.fntdata"/><Relationship Id="rId39" Type="http://schemas.openxmlformats.org/officeDocument/2006/relationships/font" Target="fonts/PTSansNarrow-regular.fntdata"/><Relationship Id="rId38" Type="http://schemas.openxmlformats.org/officeDocument/2006/relationships/font" Target="fonts/Lato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OpenSans-bold.fntdata"/><Relationship Id="rId50" Type="http://schemas.openxmlformats.org/officeDocument/2006/relationships/font" Target="fonts/OpenSans-regular.fntdata"/><Relationship Id="rId53" Type="http://schemas.openxmlformats.org/officeDocument/2006/relationships/font" Target="fonts/OpenSans-boldItalic.fntdata"/><Relationship Id="rId52" Type="http://schemas.openxmlformats.org/officeDocument/2006/relationships/font" Target="fonts/OpenSans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98b77f2b19_0_3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6" name="Google Shape;336;g98b77f2b19_0_3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98b77f2b19_1_16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2" name="Google Shape;342;g98b77f2b19_1_16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98b77f2b19_1_16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0" name="Google Shape;350;g98b77f2b19_1_16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98b77f2b19_1_16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8" name="Google Shape;358;g98b77f2b19_1_16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98b77f2b19_1_16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6" name="Google Shape;366;g98b77f2b19_1_16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98b77f2b19_1_17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5" name="Google Shape;375;g98b77f2b19_1_17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98b77f2b19_1_17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1" name="Google Shape;381;g98b77f2b19_1_17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98b77f2b19_1_17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7" name="Google Shape;387;g98b77f2b19_1_17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98b77f2b19_1_17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3" name="Google Shape;393;g98b77f2b19_1_17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98b77f2b19_0_3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9" name="Google Shape;399;g98b77f2b19_0_3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98b77f2b19_1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98b77f2b19_1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98b77f2b19_1_8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7" name="Google Shape;427;g98b77f2b19_1_8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98b77f2b19_1_8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5" name="Google Shape;445;g98b77f2b19_1_8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98b77f2b19_1_9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1" name="Google Shape;471;g98b77f2b19_1_9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98b77f2b19_1_16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6" name="Google Shape;486;g98b77f2b19_1_16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98b77f2b19_1_14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2" name="Google Shape;492;g98b77f2b19_1_14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98b77f2b19_1_1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3" name="Google Shape;503;g98b77f2b19_1_1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98b77f2b19_1_13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0" name="Google Shape;510;g98b77f2b19_1_13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98b77f2b19_1_14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5" name="Google Shape;525;g98b77f2b19_1_14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98b77f2b19_1_17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g98b77f2b19_1_17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95b510e513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g95b510e513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98b77f2b19_0_4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g98b77f2b19_0_4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fd6d84bea_0_1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https://codecombat.com/students?_cc=BackPlateTurn</a:t>
            </a:r>
            <a:r>
              <a:rPr lang="en-US"/>
              <a:t>https://codecombat.com/students?_cc=BackPlateTurn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8fd6d84bea_0_1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98b77f2b19_0_4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98b77f2b19_0_4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98b77f2b19_0_3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4" name="Google Shape;314;g98b77f2b19_0_3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98b77f2b19_0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2" name="Google Shape;322;g98b77f2b19_0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98b77f2b19_0_3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9" name="Google Shape;329;g98b77f2b19_0_3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Page" type="blank">
  <p:cSld name="BLANK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ptop Portfolio Showcase">
  <p:cSld name="Laptop Portfolio Showcas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/>
          <p:nvPr>
            <p:ph idx="2" type="pic"/>
          </p:nvPr>
        </p:nvSpPr>
        <p:spPr>
          <a:xfrm>
            <a:off x="4667249" y="1943100"/>
            <a:ext cx="3107531" cy="1943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3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4" name="Google Shape;74;p11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5" name="Google Shape;75;p11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" name="Google Shape;76;p11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1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CD Portfolio Showcase">
  <p:cSld name="LCD Portfolio Showcas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2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81" name="Google Shape;81;p12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2" name="Google Shape;82;p12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" name="Google Shape;83;p12"/>
          <p:cNvSpPr/>
          <p:nvPr>
            <p:ph idx="3" type="pic"/>
          </p:nvPr>
        </p:nvSpPr>
        <p:spPr>
          <a:xfrm>
            <a:off x="979246" y="1911986"/>
            <a:ext cx="2706929" cy="16289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2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2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Phone Portfolio Showcase at Center">
  <p:cSld name="iPhone Portfolio Showcase at Center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89" name="Google Shape;89;p13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0" name="Google Shape;90;p13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3"/>
          <p:cNvSpPr/>
          <p:nvPr>
            <p:ph idx="3" type="pic"/>
          </p:nvPr>
        </p:nvSpPr>
        <p:spPr>
          <a:xfrm>
            <a:off x="3986213" y="2021681"/>
            <a:ext cx="1216819" cy="2166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3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3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Pad Portfolio Showcase at right">
  <p:cSld name="iPad Portfolio Showcase at righ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>
            <p:ph idx="2" type="pic"/>
          </p:nvPr>
        </p:nvSpPr>
        <p:spPr>
          <a:xfrm>
            <a:off x="6648047" y="1804652"/>
            <a:ext cx="1573825" cy="2100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4"/>
          <p:cNvSpPr txBox="1"/>
          <p:nvPr>
            <p:ph idx="3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98" name="Google Shape;98;p14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9" name="Google Shape;99;p14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" name="Google Shape;100;p14"/>
          <p:cNvSpPr/>
          <p:nvPr>
            <p:ph idx="4" type="pic"/>
          </p:nvPr>
        </p:nvSpPr>
        <p:spPr>
          <a:xfrm>
            <a:off x="4673016" y="2437606"/>
            <a:ext cx="2107406" cy="1581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14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Phone Portfolio Showcase at Left">
  <p:cSld name="iPhone Portfolio Showcase at Lef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06" name="Google Shape;106;p15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7" name="Google Shape;107;p15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" name="Google Shape;108;p15"/>
          <p:cNvSpPr/>
          <p:nvPr>
            <p:ph idx="3" type="pic"/>
          </p:nvPr>
        </p:nvSpPr>
        <p:spPr>
          <a:xfrm>
            <a:off x="723197" y="1925601"/>
            <a:ext cx="1216819" cy="2166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15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5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d Services Page">
  <p:cSld name="Featured Services Pag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16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16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15" name="Google Shape;115;p16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6" name="Google Shape;116;p16"/>
          <p:cNvSpPr/>
          <p:nvPr>
            <p:ph idx="3" type="pic"/>
          </p:nvPr>
        </p:nvSpPr>
        <p:spPr>
          <a:xfrm>
            <a:off x="593726" y="1543049"/>
            <a:ext cx="1882774" cy="2743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16"/>
          <p:cNvSpPr/>
          <p:nvPr>
            <p:ph idx="4" type="pic"/>
          </p:nvPr>
        </p:nvSpPr>
        <p:spPr>
          <a:xfrm>
            <a:off x="6664326" y="1543049"/>
            <a:ext cx="1882774" cy="2743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16"/>
          <p:cNvSpPr/>
          <p:nvPr>
            <p:ph idx="5" type="pic"/>
          </p:nvPr>
        </p:nvSpPr>
        <p:spPr>
          <a:xfrm>
            <a:off x="4640792" y="1543049"/>
            <a:ext cx="1882774" cy="2743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16"/>
          <p:cNvSpPr/>
          <p:nvPr>
            <p:ph idx="6" type="pic"/>
          </p:nvPr>
        </p:nvSpPr>
        <p:spPr>
          <a:xfrm>
            <a:off x="2617259" y="1543049"/>
            <a:ext cx="1882774" cy="2743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" name="Google Shape;120;p16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6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Conte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" name="Google Shape;124;p17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7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 Testimonials">
  <p:cSld name="Customer Testimonial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18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29" name="Google Shape;129;p18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0" name="Google Shape;130;p18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" name="Google Shape;131;p18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8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8"/>
          <p:cNvSpPr/>
          <p:nvPr>
            <p:ph idx="3" type="pic"/>
          </p:nvPr>
        </p:nvSpPr>
        <p:spPr>
          <a:xfrm>
            <a:off x="591940" y="3128769"/>
            <a:ext cx="570159" cy="570159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18"/>
          <p:cNvSpPr/>
          <p:nvPr>
            <p:ph idx="4" type="pic"/>
          </p:nvPr>
        </p:nvSpPr>
        <p:spPr>
          <a:xfrm>
            <a:off x="3524298" y="3132337"/>
            <a:ext cx="570159" cy="570159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18"/>
          <p:cNvSpPr/>
          <p:nvPr>
            <p:ph idx="5" type="pic"/>
          </p:nvPr>
        </p:nvSpPr>
        <p:spPr>
          <a:xfrm>
            <a:off x="6426859" y="3132337"/>
            <a:ext cx="570159" cy="570159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Our Team Page">
  <p:cSld name="Meet Our Team Page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/>
          <p:nvPr>
            <p:ph idx="2" type="pic"/>
          </p:nvPr>
        </p:nvSpPr>
        <p:spPr>
          <a:xfrm>
            <a:off x="836170" y="1491268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19"/>
          <p:cNvSpPr/>
          <p:nvPr>
            <p:ph idx="3" type="pic"/>
          </p:nvPr>
        </p:nvSpPr>
        <p:spPr>
          <a:xfrm>
            <a:off x="2480030" y="1491268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p19"/>
          <p:cNvSpPr/>
          <p:nvPr>
            <p:ph idx="4" type="pic"/>
          </p:nvPr>
        </p:nvSpPr>
        <p:spPr>
          <a:xfrm>
            <a:off x="4123890" y="1491268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19"/>
          <p:cNvSpPr/>
          <p:nvPr>
            <p:ph idx="5" type="pic"/>
          </p:nvPr>
        </p:nvSpPr>
        <p:spPr>
          <a:xfrm>
            <a:off x="5767750" y="1491268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19"/>
          <p:cNvSpPr/>
          <p:nvPr>
            <p:ph idx="6" type="pic"/>
          </p:nvPr>
        </p:nvSpPr>
        <p:spPr>
          <a:xfrm>
            <a:off x="7411611" y="1491268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19"/>
          <p:cNvSpPr/>
          <p:nvPr>
            <p:ph idx="7" type="pic"/>
          </p:nvPr>
        </p:nvSpPr>
        <p:spPr>
          <a:xfrm>
            <a:off x="836170" y="2990521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19"/>
          <p:cNvSpPr/>
          <p:nvPr>
            <p:ph idx="8" type="pic"/>
          </p:nvPr>
        </p:nvSpPr>
        <p:spPr>
          <a:xfrm>
            <a:off x="2480030" y="2990521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19"/>
          <p:cNvSpPr/>
          <p:nvPr>
            <p:ph idx="9" type="pic"/>
          </p:nvPr>
        </p:nvSpPr>
        <p:spPr>
          <a:xfrm>
            <a:off x="4123890" y="2990521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19"/>
          <p:cNvSpPr/>
          <p:nvPr>
            <p:ph idx="13" type="pic"/>
          </p:nvPr>
        </p:nvSpPr>
        <p:spPr>
          <a:xfrm>
            <a:off x="5767750" y="2990521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19"/>
          <p:cNvSpPr/>
          <p:nvPr>
            <p:ph idx="14" type="pic"/>
          </p:nvPr>
        </p:nvSpPr>
        <p:spPr>
          <a:xfrm>
            <a:off x="7411611" y="2990521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19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19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19"/>
          <p:cNvSpPr txBox="1"/>
          <p:nvPr>
            <p:ph idx="15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50" name="Google Shape;150;p19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1" name="Google Shape;151;p19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9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Creative Force 1">
  <p:cSld name="Our Creative Force 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20"/>
          <p:cNvSpPr/>
          <p:nvPr>
            <p:ph idx="2" type="pic"/>
          </p:nvPr>
        </p:nvSpPr>
        <p:spPr>
          <a:xfrm>
            <a:off x="890059" y="1636182"/>
            <a:ext cx="1452033" cy="15633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3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58" name="Google Shape;158;p20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9" name="Google Shape;159;p20"/>
          <p:cNvSpPr/>
          <p:nvPr>
            <p:ph idx="4" type="pic"/>
          </p:nvPr>
        </p:nvSpPr>
        <p:spPr>
          <a:xfrm>
            <a:off x="2853972" y="1636182"/>
            <a:ext cx="1452033" cy="15633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" name="Google Shape;160;p20"/>
          <p:cNvSpPr/>
          <p:nvPr>
            <p:ph idx="5" type="pic"/>
          </p:nvPr>
        </p:nvSpPr>
        <p:spPr>
          <a:xfrm>
            <a:off x="4817887" y="1636182"/>
            <a:ext cx="1452033" cy="15633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20"/>
          <p:cNvSpPr/>
          <p:nvPr>
            <p:ph idx="6" type="pic"/>
          </p:nvPr>
        </p:nvSpPr>
        <p:spPr>
          <a:xfrm>
            <a:off x="6792064" y="1636182"/>
            <a:ext cx="1452033" cy="15633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20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0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Page">
  <p:cSld name="Section Break Pag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Half Pictgure in Page">
  <p:cSld name="Right Half Pictgure in Page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/>
          <p:nvPr>
            <p:ph idx="2" type="pic"/>
          </p:nvPr>
        </p:nvSpPr>
        <p:spPr>
          <a:xfrm>
            <a:off x="4572000" y="0"/>
            <a:ext cx="4572000" cy="5143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" name="Google Shape;166;p21"/>
          <p:cNvSpPr txBox="1"/>
          <p:nvPr>
            <p:ph idx="1" type="body"/>
          </p:nvPr>
        </p:nvSpPr>
        <p:spPr>
          <a:xfrm>
            <a:off x="584202" y="575841"/>
            <a:ext cx="3331093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7" name="Google Shape;167;p21"/>
          <p:cNvSpPr txBox="1"/>
          <p:nvPr>
            <p:ph idx="3" type="body"/>
          </p:nvPr>
        </p:nvSpPr>
        <p:spPr>
          <a:xfrm>
            <a:off x="593725" y="959101"/>
            <a:ext cx="3331093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68" name="Google Shape;168;p21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ni Right Pictgure in Page">
  <p:cSld name="Mini Right Pictgure in Page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/>
          <p:nvPr>
            <p:ph idx="2" type="pic"/>
          </p:nvPr>
        </p:nvSpPr>
        <p:spPr>
          <a:xfrm>
            <a:off x="4572000" y="0"/>
            <a:ext cx="4572000" cy="3047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" name="Google Shape;171;p22"/>
          <p:cNvSpPr txBox="1"/>
          <p:nvPr>
            <p:ph idx="1" type="body"/>
          </p:nvPr>
        </p:nvSpPr>
        <p:spPr>
          <a:xfrm>
            <a:off x="584202" y="575841"/>
            <a:ext cx="3331093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Google Shape;172;p22"/>
          <p:cNvSpPr txBox="1"/>
          <p:nvPr>
            <p:ph idx="3" type="body"/>
          </p:nvPr>
        </p:nvSpPr>
        <p:spPr>
          <a:xfrm>
            <a:off x="593725" y="959101"/>
            <a:ext cx="3331093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73" name="Google Shape;173;p22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Picture at Left Side">
  <p:cSld name="Small Picture at Left Side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23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" name="Google Shape;177;p23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78" name="Google Shape;178;p23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9" name="Google Shape;179;p23"/>
          <p:cNvSpPr/>
          <p:nvPr>
            <p:ph idx="3" type="pic"/>
          </p:nvPr>
        </p:nvSpPr>
        <p:spPr>
          <a:xfrm>
            <a:off x="593726" y="1543049"/>
            <a:ext cx="2692400" cy="2743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" name="Google Shape;180;p23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3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ny History Page 1">
  <p:cSld name="Company History Page 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Google Shape;184;p24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85" name="Google Shape;185;p24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6" name="Google Shape;186;p24"/>
          <p:cNvSpPr/>
          <p:nvPr>
            <p:ph idx="3" type="pic"/>
          </p:nvPr>
        </p:nvSpPr>
        <p:spPr>
          <a:xfrm>
            <a:off x="4189509" y="1590011"/>
            <a:ext cx="1035714" cy="1035714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Google Shape;187;p24"/>
          <p:cNvSpPr/>
          <p:nvPr>
            <p:ph idx="4" type="pic"/>
          </p:nvPr>
        </p:nvSpPr>
        <p:spPr>
          <a:xfrm>
            <a:off x="1520359" y="3233602"/>
            <a:ext cx="1035714" cy="1035714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Google Shape;188;p24"/>
          <p:cNvSpPr/>
          <p:nvPr>
            <p:ph idx="5" type="pic"/>
          </p:nvPr>
        </p:nvSpPr>
        <p:spPr>
          <a:xfrm>
            <a:off x="6907309" y="3233602"/>
            <a:ext cx="1035714" cy="1035714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" name="Google Shape;189;p24"/>
          <p:cNvSpPr txBox="1"/>
          <p:nvPr/>
        </p:nvSpPr>
        <p:spPr>
          <a:xfrm>
            <a:off x="6681306" y="4722841"/>
            <a:ext cx="1160434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BUSNESS </a:t>
            </a:r>
            <a:r>
              <a:rPr b="1" i="0" lang="en-US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PROPOSAL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24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24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4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ny History Page 2">
  <p:cSld name="Company History Page 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" name="Google Shape;195;p25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96" name="Google Shape;196;p25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7" name="Google Shape;197;p25"/>
          <p:cNvSpPr/>
          <p:nvPr>
            <p:ph idx="3" type="pic"/>
          </p:nvPr>
        </p:nvSpPr>
        <p:spPr>
          <a:xfrm>
            <a:off x="1520359" y="1590770"/>
            <a:ext cx="1035714" cy="1035714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" name="Google Shape;198;p25"/>
          <p:cNvSpPr/>
          <p:nvPr>
            <p:ph idx="4" type="pic"/>
          </p:nvPr>
        </p:nvSpPr>
        <p:spPr>
          <a:xfrm>
            <a:off x="6907309" y="1590770"/>
            <a:ext cx="1035714" cy="1035714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" name="Google Shape;199;p25"/>
          <p:cNvSpPr/>
          <p:nvPr>
            <p:ph idx="5" type="pic"/>
          </p:nvPr>
        </p:nvSpPr>
        <p:spPr>
          <a:xfrm>
            <a:off x="4211734" y="3233602"/>
            <a:ext cx="1035714" cy="1035714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" name="Google Shape;200;p25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5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5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folio Section Break">
  <p:cSld name="Portfolio Section Break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6"/>
          <p:cNvSpPr/>
          <p:nvPr>
            <p:ph idx="2" type="pic"/>
          </p:nvPr>
        </p:nvSpPr>
        <p:spPr>
          <a:xfrm>
            <a:off x="603250" y="2790824"/>
            <a:ext cx="3282950" cy="2352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Google Shape;206;p26"/>
          <p:cNvSpPr/>
          <p:nvPr>
            <p:ph idx="3" type="pic"/>
          </p:nvPr>
        </p:nvSpPr>
        <p:spPr>
          <a:xfrm>
            <a:off x="5267324" y="2790824"/>
            <a:ext cx="3280631" cy="2352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" name="Google Shape;207;p26"/>
          <p:cNvSpPr/>
          <p:nvPr>
            <p:ph idx="4" type="pic"/>
          </p:nvPr>
        </p:nvSpPr>
        <p:spPr>
          <a:xfrm>
            <a:off x="2362200" y="1966913"/>
            <a:ext cx="4419600" cy="3176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Background">
  <p:cSld name="Full Background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elcome Message">
  <p:cSld name="Welcome Message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/>
          <p:nvPr>
            <p:ph idx="2" type="pic"/>
          </p:nvPr>
        </p:nvSpPr>
        <p:spPr>
          <a:xfrm>
            <a:off x="4090271" y="1588761"/>
            <a:ext cx="963458" cy="963458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/>
          <p:nvPr/>
        </p:nvSpPr>
        <p:spPr>
          <a:xfrm>
            <a:off x="-66350" y="368650"/>
            <a:ext cx="9252600" cy="657900"/>
          </a:xfrm>
          <a:prstGeom prst="rect">
            <a:avLst/>
          </a:prstGeom>
          <a:solidFill>
            <a:srgbClr val="47AF1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9"/>
          <p:cNvSpPr txBox="1"/>
          <p:nvPr>
            <p:ph type="title"/>
          </p:nvPr>
        </p:nvSpPr>
        <p:spPr>
          <a:xfrm>
            <a:off x="457200" y="368650"/>
            <a:ext cx="82296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  <a:defRPr b="0"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" name="Google Shape;215;p2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1800"/>
              <a:buChar char="●"/>
              <a:defRPr sz="18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1400"/>
              <a:buChar char="●"/>
              <a:defRPr sz="14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1200"/>
              <a:buChar char="■"/>
              <a:defRPr sz="12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2000"/>
              <a:buChar char="■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Content">
  <p:cSld name="Title &amp; Conten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4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6" name="Google Shape;16;p4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" name="Google Shape;17;p4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" name="Google Shape;18;p4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4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folio Left Half Page Picture">
  <p:cSld name="Portfolio Left Half Page Pictur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>
            <p:ph idx="2" type="pic"/>
          </p:nvPr>
        </p:nvSpPr>
        <p:spPr>
          <a:xfrm>
            <a:off x="2" y="0"/>
            <a:ext cx="4572000" cy="5143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5156204" y="575840"/>
            <a:ext cx="3394071" cy="6814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3" type="body"/>
          </p:nvPr>
        </p:nvSpPr>
        <p:spPr>
          <a:xfrm>
            <a:off x="5165727" y="1306764"/>
            <a:ext cx="3394071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4" name="Google Shape;24;p5"/>
          <p:cNvCxnSpPr/>
          <p:nvPr/>
        </p:nvCxnSpPr>
        <p:spPr>
          <a:xfrm>
            <a:off x="5165727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" name="Google Shape;25;p5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" name="Google Shape;26;p5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5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Creative Force 2">
  <p:cSld name="Our Creative Force 2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" name="Google Shape;30;p6"/>
          <p:cNvSpPr/>
          <p:nvPr>
            <p:ph idx="2" type="pic"/>
          </p:nvPr>
        </p:nvSpPr>
        <p:spPr>
          <a:xfrm>
            <a:off x="593725" y="1543050"/>
            <a:ext cx="2483136" cy="1992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3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3" name="Google Shape;33;p6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" name="Google Shape;34;p6"/>
          <p:cNvSpPr/>
          <p:nvPr>
            <p:ph idx="4" type="pic"/>
          </p:nvPr>
        </p:nvSpPr>
        <p:spPr>
          <a:xfrm>
            <a:off x="3328844" y="1543050"/>
            <a:ext cx="2483136" cy="1992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6"/>
          <p:cNvSpPr/>
          <p:nvPr>
            <p:ph idx="5" type="pic"/>
          </p:nvPr>
        </p:nvSpPr>
        <p:spPr>
          <a:xfrm>
            <a:off x="6063964" y="1543050"/>
            <a:ext cx="2483136" cy="1992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6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6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Portfolio Single Show">
  <p:cSld name="Simple Portfolio Single Show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2" name="Google Shape;42;p7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" name="Google Shape;43;p7"/>
          <p:cNvSpPr/>
          <p:nvPr>
            <p:ph idx="3" type="pic"/>
          </p:nvPr>
        </p:nvSpPr>
        <p:spPr>
          <a:xfrm>
            <a:off x="593725" y="1543049"/>
            <a:ext cx="3986742" cy="2756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7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7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ni Portfolio in Browser">
  <p:cSld name="Mini Portfolio in Brows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>
            <p:ph idx="2" type="pic"/>
          </p:nvPr>
        </p:nvSpPr>
        <p:spPr>
          <a:xfrm>
            <a:off x="3922871" y="1686719"/>
            <a:ext cx="4598829" cy="26709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8"/>
          <p:cNvSpPr txBox="1"/>
          <p:nvPr>
            <p:ph idx="3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0" name="Google Shape;50;p8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" name="Google Shape;51;p8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" name="Google Shape;52;p8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8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ortfolio in Browser">
  <p:cSld name="Full Portfolio in Brows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/>
          <p:nvPr>
            <p:ph idx="2" type="pic"/>
          </p:nvPr>
        </p:nvSpPr>
        <p:spPr>
          <a:xfrm>
            <a:off x="1057275" y="1771649"/>
            <a:ext cx="7029451" cy="33718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3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8" name="Google Shape;58;p9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rious Project Show Case">
  <p:cSld name="Various Project Show Cas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2" name="Google Shape;62;p10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3" name="Google Shape;63;p10"/>
          <p:cNvSpPr/>
          <p:nvPr>
            <p:ph idx="3" type="pic"/>
          </p:nvPr>
        </p:nvSpPr>
        <p:spPr>
          <a:xfrm>
            <a:off x="594391" y="1543050"/>
            <a:ext cx="198424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" name="Google Shape;65;p10"/>
          <p:cNvSpPr/>
          <p:nvPr>
            <p:ph idx="4" type="pic"/>
          </p:nvPr>
        </p:nvSpPr>
        <p:spPr>
          <a:xfrm>
            <a:off x="4561555" y="1543050"/>
            <a:ext cx="198424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/>
          <p:nvPr>
            <p:ph idx="5" type="pic"/>
          </p:nvPr>
        </p:nvSpPr>
        <p:spPr>
          <a:xfrm>
            <a:off x="2577973" y="2913398"/>
            <a:ext cx="198424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/>
          <p:nvPr>
            <p:ph idx="6" type="pic"/>
          </p:nvPr>
        </p:nvSpPr>
        <p:spPr>
          <a:xfrm>
            <a:off x="6545137" y="2913398"/>
            <a:ext cx="198424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0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8FA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codecombat.com/students?_cc=BackPlateTurn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/>
          <p:nvPr/>
        </p:nvSpPr>
        <p:spPr>
          <a:xfrm>
            <a:off x="0" y="1204913"/>
            <a:ext cx="4572000" cy="2733675"/>
          </a:xfrm>
          <a:prstGeom prst="rect">
            <a:avLst/>
          </a:prstGeom>
          <a:solidFill>
            <a:schemeClr val="accent2">
              <a:alpha val="8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1" name="Google Shape;221;p30"/>
          <p:cNvGrpSpPr/>
          <p:nvPr/>
        </p:nvGrpSpPr>
        <p:grpSpPr>
          <a:xfrm>
            <a:off x="594362" y="1974291"/>
            <a:ext cx="3345871" cy="1285660"/>
            <a:chOff x="594362" y="1974291"/>
            <a:chExt cx="3345871" cy="1285660"/>
          </a:xfrm>
        </p:grpSpPr>
        <p:cxnSp>
          <p:nvCxnSpPr>
            <p:cNvPr id="222" name="Google Shape;222;p30"/>
            <p:cNvCxnSpPr/>
            <p:nvPr/>
          </p:nvCxnSpPr>
          <p:spPr>
            <a:xfrm>
              <a:off x="594362" y="1974291"/>
              <a:ext cx="9144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23" name="Google Shape;223;p30"/>
            <p:cNvSpPr txBox="1"/>
            <p:nvPr/>
          </p:nvSpPr>
          <p:spPr>
            <a:xfrm>
              <a:off x="603253" y="3107793"/>
              <a:ext cx="3336980" cy="1521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4" name="Google Shape;224;p30"/>
            <p:cNvSpPr txBox="1"/>
            <p:nvPr/>
          </p:nvSpPr>
          <p:spPr>
            <a:xfrm>
              <a:off x="594362" y="2079377"/>
              <a:ext cx="3345871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>
                  <a:solidFill>
                    <a:schemeClr val="accent1"/>
                  </a:solidFill>
                  <a:latin typeface="Lato Black"/>
                  <a:ea typeface="Lato Black"/>
                  <a:cs typeface="Lato Black"/>
                  <a:sym typeface="Lato Black"/>
                </a:rPr>
                <a:t>Loops &amp; Functions</a:t>
              </a:r>
              <a:endParaRPr sz="3200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</p:grpSp>
      <p:grpSp>
        <p:nvGrpSpPr>
          <p:cNvPr id="225" name="Google Shape;225;p30"/>
          <p:cNvGrpSpPr/>
          <p:nvPr/>
        </p:nvGrpSpPr>
        <p:grpSpPr>
          <a:xfrm>
            <a:off x="547282" y="1516764"/>
            <a:ext cx="433021" cy="433423"/>
            <a:chOff x="1682" y="0"/>
            <a:chExt cx="4316" cy="4320"/>
          </a:xfrm>
        </p:grpSpPr>
        <p:sp>
          <p:nvSpPr>
            <p:cNvPr id="226" name="Google Shape;226;p30"/>
            <p:cNvSpPr/>
            <p:nvPr/>
          </p:nvSpPr>
          <p:spPr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30"/>
            <p:cNvSpPr/>
            <p:nvPr/>
          </p:nvSpPr>
          <p:spPr>
            <a:xfrm>
              <a:off x="2609" y="1147"/>
              <a:ext cx="2458" cy="2333"/>
            </a:xfrm>
            <a:custGeom>
              <a:rect b="b" l="l" r="r" t="t"/>
              <a:pathLst>
                <a:path extrusionOk="0" h="1244" w="1312">
                  <a:moveTo>
                    <a:pt x="44" y="654"/>
                  </a:moveTo>
                  <a:cubicBezTo>
                    <a:pt x="132" y="924"/>
                    <a:pt x="132" y="924"/>
                    <a:pt x="132" y="924"/>
                  </a:cubicBezTo>
                  <a:cubicBezTo>
                    <a:pt x="118" y="929"/>
                    <a:pt x="104" y="935"/>
                    <a:pt x="91" y="942"/>
                  </a:cubicBezTo>
                  <a:cubicBezTo>
                    <a:pt x="0" y="660"/>
                    <a:pt x="0" y="660"/>
                    <a:pt x="0" y="660"/>
                  </a:cubicBezTo>
                  <a:cubicBezTo>
                    <a:pt x="15" y="659"/>
                    <a:pt x="29" y="657"/>
                    <a:pt x="44" y="654"/>
                  </a:cubicBezTo>
                  <a:close/>
                  <a:moveTo>
                    <a:pt x="1268" y="654"/>
                  </a:moveTo>
                  <a:cubicBezTo>
                    <a:pt x="1180" y="924"/>
                    <a:pt x="1180" y="924"/>
                    <a:pt x="1180" y="924"/>
                  </a:cubicBezTo>
                  <a:cubicBezTo>
                    <a:pt x="1194" y="929"/>
                    <a:pt x="1208" y="935"/>
                    <a:pt x="1221" y="942"/>
                  </a:cubicBezTo>
                  <a:cubicBezTo>
                    <a:pt x="1312" y="660"/>
                    <a:pt x="1312" y="660"/>
                    <a:pt x="1312" y="660"/>
                  </a:cubicBezTo>
                  <a:cubicBezTo>
                    <a:pt x="1297" y="659"/>
                    <a:pt x="1283" y="657"/>
                    <a:pt x="1268" y="654"/>
                  </a:cubicBezTo>
                  <a:close/>
                  <a:moveTo>
                    <a:pt x="902" y="39"/>
                  </a:moveTo>
                  <a:cubicBezTo>
                    <a:pt x="1101" y="184"/>
                    <a:pt x="1101" y="184"/>
                    <a:pt x="1101" y="184"/>
                  </a:cubicBezTo>
                  <a:cubicBezTo>
                    <a:pt x="1110" y="172"/>
                    <a:pt x="1120" y="161"/>
                    <a:pt x="1131" y="151"/>
                  </a:cubicBezTo>
                  <a:cubicBezTo>
                    <a:pt x="923" y="0"/>
                    <a:pt x="923" y="0"/>
                    <a:pt x="923" y="0"/>
                  </a:cubicBezTo>
                  <a:cubicBezTo>
                    <a:pt x="917" y="14"/>
                    <a:pt x="910" y="27"/>
                    <a:pt x="902" y="39"/>
                  </a:cubicBezTo>
                  <a:close/>
                  <a:moveTo>
                    <a:pt x="790" y="1244"/>
                  </a:moveTo>
                  <a:cubicBezTo>
                    <a:pt x="788" y="1230"/>
                    <a:pt x="787" y="1216"/>
                    <a:pt x="787" y="1202"/>
                  </a:cubicBezTo>
                  <a:cubicBezTo>
                    <a:pt x="787" y="1201"/>
                    <a:pt x="787" y="1200"/>
                    <a:pt x="787" y="1200"/>
                  </a:cubicBezTo>
                  <a:cubicBezTo>
                    <a:pt x="525" y="1200"/>
                    <a:pt x="525" y="1200"/>
                    <a:pt x="525" y="1200"/>
                  </a:cubicBezTo>
                  <a:cubicBezTo>
                    <a:pt x="525" y="1200"/>
                    <a:pt x="525" y="1201"/>
                    <a:pt x="525" y="1202"/>
                  </a:cubicBezTo>
                  <a:cubicBezTo>
                    <a:pt x="525" y="1216"/>
                    <a:pt x="524" y="1230"/>
                    <a:pt x="522" y="1244"/>
                  </a:cubicBezTo>
                  <a:lnTo>
                    <a:pt x="790" y="1244"/>
                  </a:lnTo>
                  <a:close/>
                  <a:moveTo>
                    <a:pt x="211" y="184"/>
                  </a:moveTo>
                  <a:cubicBezTo>
                    <a:pt x="410" y="39"/>
                    <a:pt x="410" y="39"/>
                    <a:pt x="410" y="39"/>
                  </a:cubicBezTo>
                  <a:cubicBezTo>
                    <a:pt x="402" y="27"/>
                    <a:pt x="395" y="14"/>
                    <a:pt x="389" y="0"/>
                  </a:cubicBezTo>
                  <a:cubicBezTo>
                    <a:pt x="181" y="151"/>
                    <a:pt x="181" y="151"/>
                    <a:pt x="181" y="151"/>
                  </a:cubicBezTo>
                  <a:cubicBezTo>
                    <a:pt x="192" y="161"/>
                    <a:pt x="202" y="172"/>
                    <a:pt x="211" y="1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30"/>
            <p:cNvSpPr/>
            <p:nvPr/>
          </p:nvSpPr>
          <p:spPr>
            <a:xfrm>
              <a:off x="2100" y="442"/>
              <a:ext cx="3476" cy="3432"/>
            </a:xfrm>
            <a:custGeom>
              <a:rect b="b" l="l" r="r" t="t"/>
              <a:pathLst>
                <a:path extrusionOk="0" h="1830" w="1856">
                  <a:moveTo>
                    <a:pt x="928" y="503"/>
                  </a:moveTo>
                  <a:cubicBezTo>
                    <a:pt x="789" y="503"/>
                    <a:pt x="677" y="390"/>
                    <a:pt x="677" y="252"/>
                  </a:cubicBezTo>
                  <a:cubicBezTo>
                    <a:pt x="677" y="252"/>
                    <a:pt x="677" y="252"/>
                    <a:pt x="677" y="252"/>
                  </a:cubicBezTo>
                  <a:cubicBezTo>
                    <a:pt x="677" y="113"/>
                    <a:pt x="789" y="0"/>
                    <a:pt x="928" y="0"/>
                  </a:cubicBezTo>
                  <a:cubicBezTo>
                    <a:pt x="1067" y="0"/>
                    <a:pt x="1179" y="113"/>
                    <a:pt x="1179" y="252"/>
                  </a:cubicBezTo>
                  <a:cubicBezTo>
                    <a:pt x="1179" y="252"/>
                    <a:pt x="1179" y="252"/>
                    <a:pt x="1179" y="252"/>
                  </a:cubicBezTo>
                  <a:cubicBezTo>
                    <a:pt x="1179" y="390"/>
                    <a:pt x="1067" y="503"/>
                    <a:pt x="928" y="503"/>
                  </a:cubicBezTo>
                  <a:close/>
                  <a:moveTo>
                    <a:pt x="502" y="742"/>
                  </a:moveTo>
                  <a:cubicBezTo>
                    <a:pt x="502" y="742"/>
                    <a:pt x="502" y="742"/>
                    <a:pt x="502" y="742"/>
                  </a:cubicBezTo>
                  <a:cubicBezTo>
                    <a:pt x="502" y="603"/>
                    <a:pt x="390" y="491"/>
                    <a:pt x="251" y="491"/>
                  </a:cubicBezTo>
                  <a:cubicBezTo>
                    <a:pt x="113" y="491"/>
                    <a:pt x="0" y="603"/>
                    <a:pt x="0" y="742"/>
                  </a:cubicBezTo>
                  <a:cubicBezTo>
                    <a:pt x="0" y="742"/>
                    <a:pt x="0" y="742"/>
                    <a:pt x="0" y="742"/>
                  </a:cubicBezTo>
                  <a:cubicBezTo>
                    <a:pt x="0" y="881"/>
                    <a:pt x="113" y="993"/>
                    <a:pt x="251" y="993"/>
                  </a:cubicBezTo>
                  <a:cubicBezTo>
                    <a:pt x="390" y="993"/>
                    <a:pt x="502" y="881"/>
                    <a:pt x="502" y="742"/>
                  </a:cubicBezTo>
                  <a:close/>
                  <a:moveTo>
                    <a:pt x="1605" y="491"/>
                  </a:moveTo>
                  <a:cubicBezTo>
                    <a:pt x="1466" y="491"/>
                    <a:pt x="1354" y="603"/>
                    <a:pt x="1354" y="742"/>
                  </a:cubicBezTo>
                  <a:cubicBezTo>
                    <a:pt x="1354" y="742"/>
                    <a:pt x="1354" y="742"/>
                    <a:pt x="1354" y="742"/>
                  </a:cubicBezTo>
                  <a:cubicBezTo>
                    <a:pt x="1354" y="881"/>
                    <a:pt x="1466" y="993"/>
                    <a:pt x="1605" y="993"/>
                  </a:cubicBezTo>
                  <a:cubicBezTo>
                    <a:pt x="1743" y="993"/>
                    <a:pt x="1856" y="881"/>
                    <a:pt x="1856" y="742"/>
                  </a:cubicBezTo>
                  <a:cubicBezTo>
                    <a:pt x="1856" y="742"/>
                    <a:pt x="1856" y="742"/>
                    <a:pt x="1856" y="742"/>
                  </a:cubicBezTo>
                  <a:cubicBezTo>
                    <a:pt x="1856" y="603"/>
                    <a:pt x="1743" y="491"/>
                    <a:pt x="1605" y="491"/>
                  </a:cubicBezTo>
                  <a:close/>
                  <a:moveTo>
                    <a:pt x="502" y="1327"/>
                  </a:moveTo>
                  <a:cubicBezTo>
                    <a:pt x="364" y="1327"/>
                    <a:pt x="251" y="1440"/>
                    <a:pt x="251" y="1578"/>
                  </a:cubicBezTo>
                  <a:cubicBezTo>
                    <a:pt x="251" y="1578"/>
                    <a:pt x="251" y="1578"/>
                    <a:pt x="251" y="1578"/>
                  </a:cubicBezTo>
                  <a:cubicBezTo>
                    <a:pt x="251" y="1717"/>
                    <a:pt x="364" y="1830"/>
                    <a:pt x="502" y="1830"/>
                  </a:cubicBezTo>
                  <a:cubicBezTo>
                    <a:pt x="641" y="1830"/>
                    <a:pt x="753" y="1717"/>
                    <a:pt x="753" y="1578"/>
                  </a:cubicBezTo>
                  <a:cubicBezTo>
                    <a:pt x="753" y="1578"/>
                    <a:pt x="753" y="1578"/>
                    <a:pt x="753" y="1578"/>
                  </a:cubicBezTo>
                  <a:cubicBezTo>
                    <a:pt x="753" y="1440"/>
                    <a:pt x="641" y="1327"/>
                    <a:pt x="502" y="1327"/>
                  </a:cubicBezTo>
                  <a:close/>
                  <a:moveTo>
                    <a:pt x="1354" y="1327"/>
                  </a:moveTo>
                  <a:cubicBezTo>
                    <a:pt x="1215" y="1327"/>
                    <a:pt x="1103" y="1440"/>
                    <a:pt x="1103" y="1578"/>
                  </a:cubicBezTo>
                  <a:cubicBezTo>
                    <a:pt x="1103" y="1578"/>
                    <a:pt x="1103" y="1578"/>
                    <a:pt x="1103" y="1578"/>
                  </a:cubicBezTo>
                  <a:cubicBezTo>
                    <a:pt x="1103" y="1717"/>
                    <a:pt x="1215" y="1830"/>
                    <a:pt x="1354" y="1830"/>
                  </a:cubicBezTo>
                  <a:cubicBezTo>
                    <a:pt x="1492" y="1830"/>
                    <a:pt x="1605" y="1717"/>
                    <a:pt x="1605" y="1578"/>
                  </a:cubicBezTo>
                  <a:cubicBezTo>
                    <a:pt x="1605" y="1578"/>
                    <a:pt x="1605" y="1578"/>
                    <a:pt x="1605" y="1578"/>
                  </a:cubicBezTo>
                  <a:cubicBezTo>
                    <a:pt x="1605" y="1440"/>
                    <a:pt x="1492" y="1327"/>
                    <a:pt x="1354" y="1327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9" name="Google Shape;229;p30"/>
          <p:cNvSpPr txBox="1"/>
          <p:nvPr/>
        </p:nvSpPr>
        <p:spPr>
          <a:xfrm>
            <a:off x="547287" y="2206127"/>
            <a:ext cx="334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30" name="Google Shape;23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7950" y="1201250"/>
            <a:ext cx="4786050" cy="273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9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400"/>
              <a:t>Introducing … while loops!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t/>
            </a:r>
            <a:endParaRPr sz="2400"/>
          </a:p>
        </p:txBody>
      </p:sp>
      <p:sp>
        <p:nvSpPr>
          <p:cNvPr id="339" name="Google Shape;339;p39"/>
          <p:cNvSpPr txBox="1"/>
          <p:nvPr>
            <p:ph idx="1" type="body"/>
          </p:nvPr>
        </p:nvSpPr>
        <p:spPr>
          <a:xfrm>
            <a:off x="457200" y="1174638"/>
            <a:ext cx="8229600" cy="27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1800"/>
              <a:buFont typeface="Open Sans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do you think this does?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7AF11"/>
              </a:buClr>
              <a:buFont typeface="Consolas"/>
              <a:buNone/>
            </a:pPr>
            <a:r>
              <a:rPr b="0" i="0" lang="en-US" sz="1800" u="none" cap="none" strike="noStrike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 = 0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Font typeface="Consolas"/>
              <a:buNone/>
            </a:pPr>
            <a:r>
              <a:rPr b="0" i="0" lang="en-US" sz="1800" u="none" cap="none" strike="noStrike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b="0" i="0" lang="en-US" sz="1800" u="none" cap="none" strike="noStrike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 &lt; 3: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Font typeface="Consola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   </a:t>
            </a:r>
            <a:r>
              <a:rPr lang="en-US" sz="1800">
                <a:solidFill>
                  <a:srgbClr val="7E1EAF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800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"i is "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b="0" i="0" lang="en-US" sz="1800" u="none" cap="none" strike="noStrike">
                <a:solidFill>
                  <a:srgbClr val="7E1EAF"/>
                </a:solidFill>
                <a:latin typeface="Consolas"/>
                <a:ea typeface="Consolas"/>
                <a:cs typeface="Consolas"/>
                <a:sym typeface="Consolas"/>
              </a:rPr>
              <a:t>str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(i))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Font typeface="Consola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   i = i + 1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Font typeface="Consolas"/>
              <a:buNone/>
            </a:pPr>
            <a:r>
              <a:rPr b="0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 is 0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Font typeface="Consolas"/>
              <a:buNone/>
            </a:pPr>
            <a:r>
              <a:rPr b="0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 is 1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onsolas"/>
              <a:buNone/>
            </a:pPr>
            <a:r>
              <a:rPr b="0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 is 2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Font typeface="Consolas"/>
              <a:buNone/>
            </a:pPr>
            <a:r>
              <a:rPr b="0" i="0" lang="en-US" sz="1800" u="none" cap="none" strike="noStrike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0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400"/>
              <a:t>Introducing … while loops!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t/>
            </a:r>
            <a:endParaRPr sz="2400"/>
          </a:p>
        </p:txBody>
      </p:sp>
      <p:sp>
        <p:nvSpPr>
          <p:cNvPr id="345" name="Google Shape;345;p40"/>
          <p:cNvSpPr txBox="1"/>
          <p:nvPr/>
        </p:nvSpPr>
        <p:spPr>
          <a:xfrm>
            <a:off x="457200" y="10230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1800"/>
              <a:buFont typeface="Open Sans"/>
              <a:buChar char="●"/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What do you think this does?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1371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 = 0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lang="en-US" sz="18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 &lt; 3: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   </a:t>
            </a:r>
            <a:r>
              <a:rPr lang="en-US" sz="1800">
                <a:solidFill>
                  <a:srgbClr val="7E1EAF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800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"i is "</a:t>
            </a: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en-US" sz="1800">
                <a:solidFill>
                  <a:srgbClr val="7E1EAF"/>
                </a:solidFill>
                <a:latin typeface="Consolas"/>
                <a:ea typeface="Consolas"/>
                <a:cs typeface="Consolas"/>
                <a:sym typeface="Consolas"/>
              </a:rPr>
              <a:t>str</a:t>
            </a: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(i))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   i = i + 1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 is 0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46" name="Google Shape;346;p40"/>
          <p:cNvCxnSpPr/>
          <p:nvPr/>
        </p:nvCxnSpPr>
        <p:spPr>
          <a:xfrm flipH="1" rot="10800000">
            <a:off x="3220000" y="1548900"/>
            <a:ext cx="2115600" cy="3405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47" name="Google Shape;347;p40"/>
          <p:cNvSpPr txBox="1"/>
          <p:nvPr/>
        </p:nvSpPr>
        <p:spPr>
          <a:xfrm>
            <a:off x="5428625" y="1311450"/>
            <a:ext cx="6915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 is 0</a:t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1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400"/>
              <a:t>Introducing … while loops!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t/>
            </a:r>
            <a:endParaRPr sz="2400"/>
          </a:p>
        </p:txBody>
      </p:sp>
      <p:sp>
        <p:nvSpPr>
          <p:cNvPr id="353" name="Google Shape;353;p41"/>
          <p:cNvSpPr txBox="1"/>
          <p:nvPr/>
        </p:nvSpPr>
        <p:spPr>
          <a:xfrm>
            <a:off x="457200" y="12667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1800"/>
              <a:buFont typeface="Open Sans"/>
              <a:buChar char="●"/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What do you think this does?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1371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 = 0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lang="en-US" sz="18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 &lt; 3: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   </a:t>
            </a:r>
            <a:r>
              <a:rPr lang="en-US" sz="1800">
                <a:solidFill>
                  <a:srgbClr val="7E1EAF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800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"i is "</a:t>
            </a: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en-US" sz="1800">
                <a:solidFill>
                  <a:srgbClr val="7E1EAF"/>
                </a:solidFill>
                <a:latin typeface="Consolas"/>
                <a:ea typeface="Consolas"/>
                <a:cs typeface="Consolas"/>
                <a:sym typeface="Consolas"/>
              </a:rPr>
              <a:t>str</a:t>
            </a: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(i))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   i = i + 1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 is 0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 is 1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54" name="Google Shape;354;p41"/>
          <p:cNvCxnSpPr/>
          <p:nvPr/>
        </p:nvCxnSpPr>
        <p:spPr>
          <a:xfrm flipH="1" rot="10800000">
            <a:off x="3220000" y="1792600"/>
            <a:ext cx="2115600" cy="3405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55" name="Google Shape;355;p41"/>
          <p:cNvSpPr txBox="1"/>
          <p:nvPr/>
        </p:nvSpPr>
        <p:spPr>
          <a:xfrm>
            <a:off x="5428625" y="1555150"/>
            <a:ext cx="6915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 is 1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2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400"/>
              <a:t>Introducing … while loops!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t/>
            </a:r>
            <a:endParaRPr sz="2400"/>
          </a:p>
        </p:txBody>
      </p:sp>
      <p:sp>
        <p:nvSpPr>
          <p:cNvPr id="361" name="Google Shape;361;p42"/>
          <p:cNvSpPr txBox="1"/>
          <p:nvPr/>
        </p:nvSpPr>
        <p:spPr>
          <a:xfrm>
            <a:off x="457200" y="1330825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1800"/>
              <a:buFont typeface="Open Sans"/>
              <a:buChar char="●"/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What do you think this does?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1371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 = 0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lang="en-US" sz="18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 &lt; 3: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   </a:t>
            </a:r>
            <a:r>
              <a:rPr lang="en-US" sz="1800">
                <a:solidFill>
                  <a:srgbClr val="7E1EAF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800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"i is "</a:t>
            </a: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en-US" sz="1800">
                <a:solidFill>
                  <a:srgbClr val="7E1EAF"/>
                </a:solidFill>
                <a:latin typeface="Consolas"/>
                <a:ea typeface="Consolas"/>
                <a:cs typeface="Consolas"/>
                <a:sym typeface="Consolas"/>
              </a:rPr>
              <a:t>str</a:t>
            </a: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(i))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   i = i + 1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 is 0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 is 1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 is 2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62" name="Google Shape;362;p42"/>
          <p:cNvCxnSpPr/>
          <p:nvPr/>
        </p:nvCxnSpPr>
        <p:spPr>
          <a:xfrm flipH="1" rot="10800000">
            <a:off x="3220000" y="1856725"/>
            <a:ext cx="2115600" cy="3405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63" name="Google Shape;363;p42"/>
          <p:cNvSpPr txBox="1"/>
          <p:nvPr/>
        </p:nvSpPr>
        <p:spPr>
          <a:xfrm>
            <a:off x="5428625" y="1619275"/>
            <a:ext cx="6915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 is 2</a:t>
            </a:r>
            <a:endParaRPr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3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400"/>
              <a:t>Introducing … while loops!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t/>
            </a:r>
            <a:endParaRPr sz="2400"/>
          </a:p>
        </p:txBody>
      </p:sp>
      <p:sp>
        <p:nvSpPr>
          <p:cNvPr id="369" name="Google Shape;369;p43"/>
          <p:cNvSpPr txBox="1"/>
          <p:nvPr/>
        </p:nvSpPr>
        <p:spPr>
          <a:xfrm>
            <a:off x="457200" y="95925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1800"/>
              <a:buFont typeface="Open Sans"/>
              <a:buChar char="●"/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What do you think this does?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1371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 = 0											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lang="en-US" sz="18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 &lt; 3:								</a:t>
            </a:r>
            <a:endParaRPr sz="2400">
              <a:solidFill>
                <a:srgbClr val="A64D79"/>
              </a:solidFill>
            </a:endParaRPr>
          </a:p>
          <a:p>
            <a:pPr indent="-2286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strike="sng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   </a:t>
            </a:r>
            <a:r>
              <a:rPr lang="en-US" sz="1800" strike="sngStrike">
                <a:solidFill>
                  <a:srgbClr val="7E1EAF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1800" strike="sng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800" strike="sngStrike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"i is "</a:t>
            </a:r>
            <a:r>
              <a:rPr lang="en-US" sz="1800" strike="sng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en-US" sz="1800" strike="sngStrike">
                <a:solidFill>
                  <a:srgbClr val="7E1EAF"/>
                </a:solidFill>
                <a:latin typeface="Consolas"/>
                <a:ea typeface="Consolas"/>
                <a:cs typeface="Consolas"/>
                <a:sym typeface="Consolas"/>
              </a:rPr>
              <a:t>str</a:t>
            </a:r>
            <a:r>
              <a:rPr lang="en-US" sz="1800" strike="sng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(i))</a:t>
            </a:r>
            <a:endParaRPr sz="1800" strike="sng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strike="sng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   i = i + 1</a:t>
            </a:r>
            <a:endParaRPr sz="1800" strike="sng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 is 0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 is 1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 is 2</a:t>
            </a:r>
            <a:endParaRPr sz="18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286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</a:t>
            </a:r>
            <a:endParaRPr sz="1800">
              <a:solidFill>
                <a:srgbClr val="9A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286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A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286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A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0" name="Google Shape;370;p43"/>
          <p:cNvSpPr txBox="1"/>
          <p:nvPr/>
        </p:nvSpPr>
        <p:spPr>
          <a:xfrm>
            <a:off x="1723525" y="3889750"/>
            <a:ext cx="4964100" cy="13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are only going to be in the loop while i is </a:t>
            </a:r>
            <a:r>
              <a:rPr i="1" lang="en-US"/>
              <a:t>less </a:t>
            </a:r>
            <a:r>
              <a:rPr lang="en-US"/>
              <a:t>than 3.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i </a:t>
            </a:r>
            <a:r>
              <a:rPr b="1" lang="en-US"/>
              <a:t>is </a:t>
            </a:r>
            <a:r>
              <a:rPr lang="en-US"/>
              <a:t>3, it is too big.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code is skipped and we move on!</a:t>
            </a:r>
            <a:endParaRPr/>
          </a:p>
        </p:txBody>
      </p:sp>
      <p:cxnSp>
        <p:nvCxnSpPr>
          <p:cNvPr id="371" name="Google Shape;371;p43"/>
          <p:cNvCxnSpPr/>
          <p:nvPr/>
        </p:nvCxnSpPr>
        <p:spPr>
          <a:xfrm flipH="1" rot="10800000">
            <a:off x="3220000" y="1485150"/>
            <a:ext cx="2115600" cy="3405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72" name="Google Shape;372;p43"/>
          <p:cNvSpPr txBox="1"/>
          <p:nvPr/>
        </p:nvSpPr>
        <p:spPr>
          <a:xfrm>
            <a:off x="5428625" y="1247700"/>
            <a:ext cx="6915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 is 3</a:t>
            </a:r>
            <a:endParaRPr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4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400"/>
              <a:t>Incrementing</a:t>
            </a:r>
            <a:r>
              <a:rPr lang="en-US" sz="2400"/>
              <a:t>… while loops!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t/>
            </a:r>
            <a:endParaRPr sz="2400"/>
          </a:p>
        </p:txBody>
      </p:sp>
      <p:sp>
        <p:nvSpPr>
          <p:cNvPr id="378" name="Google Shape;378;p44"/>
          <p:cNvSpPr txBox="1"/>
          <p:nvPr/>
        </p:nvSpPr>
        <p:spPr>
          <a:xfrm>
            <a:off x="457200" y="95925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How could we make the loop print this?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 is 0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 is 2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 is 4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 is 6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5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400"/>
              <a:t>Incrementing</a:t>
            </a:r>
            <a:r>
              <a:rPr lang="en-US" sz="2400"/>
              <a:t>… while loops!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t/>
            </a:r>
            <a:endParaRPr sz="2400"/>
          </a:p>
        </p:txBody>
      </p:sp>
      <p:sp>
        <p:nvSpPr>
          <p:cNvPr id="384" name="Google Shape;384;p45"/>
          <p:cNvSpPr txBox="1"/>
          <p:nvPr/>
        </p:nvSpPr>
        <p:spPr>
          <a:xfrm>
            <a:off x="584200" y="1087125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</a:t>
            </a:r>
            <a:r>
              <a:rPr lang="en-US" sz="1800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 = 0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lang="en-US" sz="18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 &lt;= 6: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   </a:t>
            </a:r>
            <a:r>
              <a:rPr lang="en-US" sz="1800">
                <a:solidFill>
                  <a:srgbClr val="7E1EAF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800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"i is "</a:t>
            </a: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en-US" sz="1800">
                <a:solidFill>
                  <a:srgbClr val="7E1EAF"/>
                </a:solidFill>
                <a:latin typeface="Consolas"/>
                <a:ea typeface="Consolas"/>
                <a:cs typeface="Consolas"/>
                <a:sym typeface="Consolas"/>
              </a:rPr>
              <a:t>str</a:t>
            </a: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(i))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   i = i + 2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 is 0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6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400"/>
              <a:t>Incrementing… while loops!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t/>
            </a:r>
            <a:endParaRPr sz="2400"/>
          </a:p>
        </p:txBody>
      </p:sp>
      <p:sp>
        <p:nvSpPr>
          <p:cNvPr id="390" name="Google Shape;390;p46"/>
          <p:cNvSpPr txBox="1"/>
          <p:nvPr/>
        </p:nvSpPr>
        <p:spPr>
          <a:xfrm>
            <a:off x="457200" y="10743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</a:t>
            </a:r>
            <a:r>
              <a:rPr lang="en-US" sz="1800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 = 0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lang="en-US" sz="18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 &lt;= 6: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   </a:t>
            </a:r>
            <a:r>
              <a:rPr lang="en-US" sz="1800">
                <a:solidFill>
                  <a:srgbClr val="7E1EAF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800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"i is "</a:t>
            </a: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en-US" sz="1800">
                <a:solidFill>
                  <a:srgbClr val="7E1EAF"/>
                </a:solidFill>
                <a:latin typeface="Consolas"/>
                <a:ea typeface="Consolas"/>
                <a:cs typeface="Consolas"/>
                <a:sym typeface="Consolas"/>
              </a:rPr>
              <a:t>str</a:t>
            </a: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(i))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   i = i + 2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 is 0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 is 2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7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400"/>
              <a:t>Incrementing… while loops!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t/>
            </a:r>
            <a:endParaRPr sz="2400"/>
          </a:p>
        </p:txBody>
      </p:sp>
      <p:sp>
        <p:nvSpPr>
          <p:cNvPr id="396" name="Google Shape;396;p47"/>
          <p:cNvSpPr txBox="1"/>
          <p:nvPr>
            <p:ph idx="1" type="body"/>
          </p:nvPr>
        </p:nvSpPr>
        <p:spPr>
          <a:xfrm>
            <a:off x="457200" y="900113"/>
            <a:ext cx="8229600" cy="27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Font typeface="Open San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</a:t>
            </a:r>
            <a:r>
              <a:rPr b="0" i="0" lang="en-US" sz="1800" u="none" cap="none" strike="noStrike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 = 0</a:t>
            </a:r>
            <a:endParaRPr/>
          </a:p>
          <a:p>
            <a:pPr indent="-22860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Font typeface="Consolas"/>
              <a:buNone/>
            </a:pPr>
            <a:r>
              <a:rPr b="0" i="0" lang="en-US" sz="1800" u="none" cap="none" strike="noStrike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b="0" i="0" lang="en-US" sz="1800" u="none" cap="none" strike="noStrike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 &lt;= 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/>
          </a:p>
          <a:p>
            <a:pPr indent="-22860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Font typeface="Consolas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   </a:t>
            </a:r>
            <a:r>
              <a:rPr lang="en-US" sz="1800">
                <a:solidFill>
                  <a:srgbClr val="7E1EAF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800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"i is "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en-US" sz="1800">
                <a:solidFill>
                  <a:srgbClr val="7E1EAF"/>
                </a:solidFill>
                <a:latin typeface="Consolas"/>
                <a:ea typeface="Consolas"/>
                <a:cs typeface="Consolas"/>
                <a:sym typeface="Consolas"/>
              </a:rPr>
              <a:t>str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(i))</a:t>
            </a:r>
            <a:endParaRPr/>
          </a:p>
          <a:p>
            <a:pPr indent="-22860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Font typeface="Consola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   i = i + 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2</a:t>
            </a:r>
            <a:endParaRPr/>
          </a:p>
          <a:p>
            <a:pPr indent="-22860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Font typeface="Consolas"/>
              <a:buNone/>
            </a:pPr>
            <a:r>
              <a:rPr b="0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 is 0</a:t>
            </a:r>
            <a:endParaRPr/>
          </a:p>
          <a:p>
            <a:pPr indent="-22860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Font typeface="Consolas"/>
              <a:buNone/>
            </a:pPr>
            <a:r>
              <a:rPr b="0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 is </a:t>
            </a: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/>
          </a:p>
          <a:p>
            <a:pPr indent="-22860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Font typeface="Consolas"/>
              <a:buNone/>
            </a:pPr>
            <a:r>
              <a:rPr b="0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 is </a:t>
            </a: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endParaRPr/>
          </a:p>
          <a:p>
            <a:pPr indent="-22860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onsolas"/>
              <a:buNone/>
            </a:pPr>
            <a:r>
              <a:rPr b="0" i="0" lang="en-US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 is </a:t>
            </a: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endParaRPr/>
          </a:p>
          <a:p>
            <a:pPr indent="-22860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Font typeface="Consolas"/>
              <a:buNone/>
            </a:pPr>
            <a:r>
              <a:rPr b="0" i="0" lang="en-US" sz="1800" u="none" cap="none" strike="noStrike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8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400"/>
              <a:t>WHILE LOOP STRUCTURE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t/>
            </a:r>
            <a:endParaRPr sz="2400"/>
          </a:p>
        </p:txBody>
      </p:sp>
      <p:sp>
        <p:nvSpPr>
          <p:cNvPr id="402" name="Google Shape;402;p48"/>
          <p:cNvSpPr/>
          <p:nvPr/>
        </p:nvSpPr>
        <p:spPr>
          <a:xfrm>
            <a:off x="3993644" y="2287601"/>
            <a:ext cx="2290634" cy="981301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Condition</a:t>
            </a:r>
            <a:endParaRPr sz="1300"/>
          </a:p>
        </p:txBody>
      </p:sp>
      <p:sp>
        <p:nvSpPr>
          <p:cNvPr id="403" name="Google Shape;403;p48"/>
          <p:cNvSpPr/>
          <p:nvPr/>
        </p:nvSpPr>
        <p:spPr>
          <a:xfrm>
            <a:off x="2369982" y="3053740"/>
            <a:ext cx="1623685" cy="519919"/>
          </a:xfrm>
          <a:prstGeom prst="flowChartProcess">
            <a:avLst/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something</a:t>
            </a:r>
            <a:endParaRPr/>
          </a:p>
        </p:txBody>
      </p:sp>
      <p:cxnSp>
        <p:nvCxnSpPr>
          <p:cNvPr id="404" name="Google Shape;404;p48"/>
          <p:cNvCxnSpPr/>
          <p:nvPr/>
        </p:nvCxnSpPr>
        <p:spPr>
          <a:xfrm>
            <a:off x="5138947" y="1901010"/>
            <a:ext cx="0" cy="386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405" name="Google Shape;405;p48"/>
          <p:cNvSpPr/>
          <p:nvPr/>
        </p:nvSpPr>
        <p:spPr>
          <a:xfrm>
            <a:off x="4327117" y="4071201"/>
            <a:ext cx="1623685" cy="519919"/>
          </a:xfrm>
          <a:prstGeom prst="flowChartProcess">
            <a:avLst/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/>
          </a:p>
        </p:txBody>
      </p:sp>
      <p:sp>
        <p:nvSpPr>
          <p:cNvPr id="406" name="Google Shape;406;p48"/>
          <p:cNvSpPr txBox="1"/>
          <p:nvPr/>
        </p:nvSpPr>
        <p:spPr>
          <a:xfrm>
            <a:off x="6399135" y="2400012"/>
            <a:ext cx="6258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/>
          </a:p>
        </p:txBody>
      </p:sp>
      <p:sp>
        <p:nvSpPr>
          <p:cNvPr id="407" name="Google Shape;407;p48"/>
          <p:cNvSpPr txBox="1"/>
          <p:nvPr/>
        </p:nvSpPr>
        <p:spPr>
          <a:xfrm>
            <a:off x="3367878" y="2400012"/>
            <a:ext cx="6258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/>
          </a:p>
        </p:txBody>
      </p:sp>
      <p:cxnSp>
        <p:nvCxnSpPr>
          <p:cNvPr id="408" name="Google Shape;408;p48"/>
          <p:cNvCxnSpPr>
            <a:stCxn id="405" idx="2"/>
          </p:cNvCxnSpPr>
          <p:nvPr/>
        </p:nvCxnSpPr>
        <p:spPr>
          <a:xfrm>
            <a:off x="5138959" y="4591120"/>
            <a:ext cx="0" cy="25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409" name="Google Shape;409;p48"/>
          <p:cNvCxnSpPr>
            <a:stCxn id="402" idx="1"/>
            <a:endCxn id="403" idx="0"/>
          </p:cNvCxnSpPr>
          <p:nvPr/>
        </p:nvCxnSpPr>
        <p:spPr>
          <a:xfrm flipH="1">
            <a:off x="3181844" y="2778251"/>
            <a:ext cx="811800" cy="2754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410" name="Google Shape;410;p48"/>
          <p:cNvCxnSpPr>
            <a:stCxn id="402" idx="3"/>
            <a:endCxn id="405" idx="0"/>
          </p:cNvCxnSpPr>
          <p:nvPr/>
        </p:nvCxnSpPr>
        <p:spPr>
          <a:xfrm flipH="1">
            <a:off x="5138877" y="2778251"/>
            <a:ext cx="1145400" cy="1293000"/>
          </a:xfrm>
          <a:prstGeom prst="bentConnector4">
            <a:avLst>
              <a:gd fmla="val -20421" name="adj1"/>
              <a:gd fmla="val 68975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411" name="Google Shape;411;p48"/>
          <p:cNvSpPr/>
          <p:nvPr/>
        </p:nvSpPr>
        <p:spPr>
          <a:xfrm>
            <a:off x="4327105" y="1381091"/>
            <a:ext cx="1623685" cy="519919"/>
          </a:xfrm>
          <a:prstGeom prst="flowChartProcess">
            <a:avLst/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/>
          </a:p>
        </p:txBody>
      </p:sp>
      <p:cxnSp>
        <p:nvCxnSpPr>
          <p:cNvPr id="412" name="Google Shape;412;p48"/>
          <p:cNvCxnSpPr/>
          <p:nvPr/>
        </p:nvCxnSpPr>
        <p:spPr>
          <a:xfrm>
            <a:off x="5138960" y="1104075"/>
            <a:ext cx="0" cy="25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413" name="Google Shape;413;p48"/>
          <p:cNvCxnSpPr>
            <a:stCxn id="403" idx="2"/>
            <a:endCxn id="402" idx="0"/>
          </p:cNvCxnSpPr>
          <p:nvPr/>
        </p:nvCxnSpPr>
        <p:spPr>
          <a:xfrm rot="-5400000">
            <a:off x="3517375" y="1952009"/>
            <a:ext cx="1286100" cy="1957200"/>
          </a:xfrm>
          <a:prstGeom prst="bentConnector5">
            <a:avLst>
              <a:gd fmla="val -17426" name="adj1"/>
              <a:gd fmla="val -53430" name="adj2"/>
              <a:gd fmla="val 117418" name="adj3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 sz="2400"/>
              <a:t>COURSE </a:t>
            </a:r>
            <a:r>
              <a:rPr lang="en-US" sz="2400">
                <a:solidFill>
                  <a:schemeClr val="accent2"/>
                </a:solidFill>
              </a:rPr>
              <a:t>TIMELINE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236" name="Google Shape;236;p31"/>
          <p:cNvSpPr/>
          <p:nvPr/>
        </p:nvSpPr>
        <p:spPr>
          <a:xfrm>
            <a:off x="857611" y="2779444"/>
            <a:ext cx="7054500" cy="107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1"/>
          <p:cNvSpPr/>
          <p:nvPr/>
        </p:nvSpPr>
        <p:spPr>
          <a:xfrm>
            <a:off x="810325" y="2442925"/>
            <a:ext cx="623400" cy="780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1"/>
          <p:cNvSpPr/>
          <p:nvPr/>
        </p:nvSpPr>
        <p:spPr>
          <a:xfrm>
            <a:off x="1782562" y="2442925"/>
            <a:ext cx="623400" cy="780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1"/>
          <p:cNvSpPr/>
          <p:nvPr/>
        </p:nvSpPr>
        <p:spPr>
          <a:xfrm>
            <a:off x="2754799" y="2442925"/>
            <a:ext cx="623400" cy="780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1"/>
          <p:cNvSpPr/>
          <p:nvPr/>
        </p:nvSpPr>
        <p:spPr>
          <a:xfrm>
            <a:off x="3727036" y="2442925"/>
            <a:ext cx="623400" cy="780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/>
          <p:nvPr/>
        </p:nvSpPr>
        <p:spPr>
          <a:xfrm>
            <a:off x="4699273" y="2442925"/>
            <a:ext cx="623400" cy="780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1"/>
          <p:cNvSpPr/>
          <p:nvPr/>
        </p:nvSpPr>
        <p:spPr>
          <a:xfrm>
            <a:off x="5671510" y="2442925"/>
            <a:ext cx="623400" cy="780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7AF11"/>
              </a:solidFill>
            </a:endParaRPr>
          </a:p>
        </p:txBody>
      </p:sp>
      <p:sp>
        <p:nvSpPr>
          <p:cNvPr id="243" name="Google Shape;243;p31"/>
          <p:cNvSpPr/>
          <p:nvPr/>
        </p:nvSpPr>
        <p:spPr>
          <a:xfrm>
            <a:off x="6643747" y="2442925"/>
            <a:ext cx="623400" cy="780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1"/>
          <p:cNvSpPr/>
          <p:nvPr/>
        </p:nvSpPr>
        <p:spPr>
          <a:xfrm>
            <a:off x="7615984" y="2442925"/>
            <a:ext cx="623400" cy="780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1"/>
          <p:cNvSpPr txBox="1"/>
          <p:nvPr/>
        </p:nvSpPr>
        <p:spPr>
          <a:xfrm>
            <a:off x="863525" y="2539336"/>
            <a:ext cx="517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W1</a:t>
            </a:r>
            <a:endParaRPr b="1" sz="18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46" name="Google Shape;246;p31"/>
          <p:cNvSpPr txBox="1"/>
          <p:nvPr/>
        </p:nvSpPr>
        <p:spPr>
          <a:xfrm>
            <a:off x="1835752" y="2539303"/>
            <a:ext cx="517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W2</a:t>
            </a:r>
            <a:endParaRPr b="1" sz="18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47" name="Google Shape;247;p31"/>
          <p:cNvSpPr txBox="1"/>
          <p:nvPr/>
        </p:nvSpPr>
        <p:spPr>
          <a:xfrm>
            <a:off x="2807978" y="2539303"/>
            <a:ext cx="517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W3</a:t>
            </a:r>
            <a:endParaRPr b="1" sz="18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48" name="Google Shape;248;p31"/>
          <p:cNvSpPr txBox="1"/>
          <p:nvPr/>
        </p:nvSpPr>
        <p:spPr>
          <a:xfrm>
            <a:off x="3780218" y="2539303"/>
            <a:ext cx="517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W4</a:t>
            </a:r>
            <a:endParaRPr b="1" sz="18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49" name="Google Shape;249;p31"/>
          <p:cNvSpPr txBox="1"/>
          <p:nvPr/>
        </p:nvSpPr>
        <p:spPr>
          <a:xfrm>
            <a:off x="4752458" y="2539336"/>
            <a:ext cx="517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W5</a:t>
            </a:r>
            <a:endParaRPr b="1" sz="18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50" name="Google Shape;250;p31"/>
          <p:cNvSpPr txBox="1"/>
          <p:nvPr/>
        </p:nvSpPr>
        <p:spPr>
          <a:xfrm>
            <a:off x="5724698" y="2539336"/>
            <a:ext cx="517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W6</a:t>
            </a:r>
            <a:endParaRPr b="1" sz="18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51" name="Google Shape;251;p31"/>
          <p:cNvSpPr txBox="1"/>
          <p:nvPr/>
        </p:nvSpPr>
        <p:spPr>
          <a:xfrm>
            <a:off x="6696912" y="2539336"/>
            <a:ext cx="517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W7</a:t>
            </a:r>
            <a:endParaRPr b="1" sz="18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52" name="Google Shape;252;p31"/>
          <p:cNvSpPr txBox="1"/>
          <p:nvPr/>
        </p:nvSpPr>
        <p:spPr>
          <a:xfrm>
            <a:off x="7669165" y="2539303"/>
            <a:ext cx="517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W8</a:t>
            </a:r>
            <a:endParaRPr b="1" sz="18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53" name="Google Shape;253;p31"/>
          <p:cNvSpPr txBox="1"/>
          <p:nvPr/>
        </p:nvSpPr>
        <p:spPr>
          <a:xfrm>
            <a:off x="527725" y="1811313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Roblox Studio Basics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4" name="Google Shape;254;p31"/>
          <p:cNvSpPr txBox="1"/>
          <p:nvPr/>
        </p:nvSpPr>
        <p:spPr>
          <a:xfrm>
            <a:off x="1537075" y="1811313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Constraints Pt 1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5" name="Google Shape;255;p31"/>
          <p:cNvSpPr txBox="1"/>
          <p:nvPr/>
        </p:nvSpPr>
        <p:spPr>
          <a:xfrm>
            <a:off x="2494575" y="1811313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Constraints Pt 2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6" name="Google Shape;256;p31"/>
          <p:cNvSpPr txBox="1"/>
          <p:nvPr/>
        </p:nvSpPr>
        <p:spPr>
          <a:xfrm>
            <a:off x="3452113" y="1811313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Intro to Lua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7" name="Google Shape;257;p31"/>
          <p:cNvSpPr txBox="1"/>
          <p:nvPr/>
        </p:nvSpPr>
        <p:spPr>
          <a:xfrm>
            <a:off x="4409619" y="1811313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strike="sng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Parameters</a:t>
            </a:r>
            <a:endParaRPr sz="1100" strike="sngStrike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8" name="Google Shape;258;p31"/>
          <p:cNvSpPr txBox="1"/>
          <p:nvPr/>
        </p:nvSpPr>
        <p:spPr>
          <a:xfrm>
            <a:off x="5367151" y="1811313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strike="sng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Loops &amp; Conditionals</a:t>
            </a:r>
            <a:endParaRPr sz="1100" strike="sngStrike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59;p31"/>
          <p:cNvSpPr txBox="1"/>
          <p:nvPr/>
        </p:nvSpPr>
        <p:spPr>
          <a:xfrm>
            <a:off x="6324656" y="1811313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Loops &amp; </a:t>
            </a: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Functions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" name="Google Shape;260;p31"/>
          <p:cNvSpPr txBox="1"/>
          <p:nvPr/>
        </p:nvSpPr>
        <p:spPr>
          <a:xfrm>
            <a:off x="7307174" y="1605663"/>
            <a:ext cx="12453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Programming Projects with Lua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1" name="Google Shape;261;p31"/>
          <p:cNvSpPr txBox="1"/>
          <p:nvPr/>
        </p:nvSpPr>
        <p:spPr>
          <a:xfrm>
            <a:off x="4422113" y="1516438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Open Sans"/>
                <a:ea typeface="Open Sans"/>
                <a:cs typeface="Open Sans"/>
                <a:sym typeface="Open Sans"/>
              </a:rPr>
              <a:t>Term Project</a:t>
            </a:r>
            <a:endParaRPr b="1"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2" name="Google Shape;262;p31"/>
          <p:cNvSpPr txBox="1"/>
          <p:nvPr/>
        </p:nvSpPr>
        <p:spPr>
          <a:xfrm>
            <a:off x="5488913" y="1516438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Open Sans"/>
                <a:ea typeface="Open Sans"/>
                <a:cs typeface="Open Sans"/>
                <a:sym typeface="Open Sans"/>
              </a:rPr>
              <a:t>Term Project</a:t>
            </a:r>
            <a:endParaRPr b="1"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9"/>
          <p:cNvSpPr/>
          <p:nvPr/>
        </p:nvSpPr>
        <p:spPr>
          <a:xfrm>
            <a:off x="2286000" y="1204938"/>
            <a:ext cx="4572000" cy="2733600"/>
          </a:xfrm>
          <a:prstGeom prst="rect">
            <a:avLst/>
          </a:prstGeom>
          <a:solidFill>
            <a:schemeClr val="accent2">
              <a:alpha val="8941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9" name="Google Shape;419;p49"/>
          <p:cNvGrpSpPr/>
          <p:nvPr/>
        </p:nvGrpSpPr>
        <p:grpSpPr>
          <a:xfrm>
            <a:off x="2899062" y="2524366"/>
            <a:ext cx="3345900" cy="566786"/>
            <a:chOff x="594362" y="1974291"/>
            <a:chExt cx="3345900" cy="566786"/>
          </a:xfrm>
        </p:grpSpPr>
        <p:cxnSp>
          <p:nvCxnSpPr>
            <p:cNvPr id="420" name="Google Shape;420;p49"/>
            <p:cNvCxnSpPr/>
            <p:nvPr/>
          </p:nvCxnSpPr>
          <p:spPr>
            <a:xfrm>
              <a:off x="1771187" y="1974291"/>
              <a:ext cx="9144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21" name="Google Shape;421;p49"/>
            <p:cNvSpPr txBox="1"/>
            <p:nvPr/>
          </p:nvSpPr>
          <p:spPr>
            <a:xfrm>
              <a:off x="594362" y="2079377"/>
              <a:ext cx="334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>
                  <a:solidFill>
                    <a:schemeClr val="accent1"/>
                  </a:solidFill>
                  <a:latin typeface="Lato Black"/>
                  <a:ea typeface="Lato Black"/>
                  <a:cs typeface="Lato Black"/>
                  <a:sym typeface="Lato Black"/>
                </a:rPr>
                <a:t>CLASS ACTIVITY</a:t>
              </a:r>
              <a:endParaRPr b="0" i="0" sz="3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</p:grpSp>
      <p:grpSp>
        <p:nvGrpSpPr>
          <p:cNvPr id="422" name="Google Shape;422;p49"/>
          <p:cNvGrpSpPr/>
          <p:nvPr/>
        </p:nvGrpSpPr>
        <p:grpSpPr>
          <a:xfrm>
            <a:off x="4377401" y="2052355"/>
            <a:ext cx="426606" cy="426606"/>
            <a:chOff x="2818" y="1137"/>
            <a:chExt cx="2100" cy="2100"/>
          </a:xfrm>
        </p:grpSpPr>
        <p:sp>
          <p:nvSpPr>
            <p:cNvPr id="423" name="Google Shape;423;p49"/>
            <p:cNvSpPr/>
            <p:nvPr/>
          </p:nvSpPr>
          <p:spPr>
            <a:xfrm>
              <a:off x="2818" y="1137"/>
              <a:ext cx="2100" cy="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49"/>
            <p:cNvSpPr/>
            <p:nvPr/>
          </p:nvSpPr>
          <p:spPr>
            <a:xfrm>
              <a:off x="3064" y="1383"/>
              <a:ext cx="1554" cy="1556"/>
            </a:xfrm>
            <a:custGeom>
              <a:rect b="b" l="l" r="r" t="t"/>
              <a:pathLst>
                <a:path extrusionOk="0" h="760" w="760">
                  <a:moveTo>
                    <a:pt x="162" y="464"/>
                  </a:moveTo>
                  <a:cubicBezTo>
                    <a:pt x="162" y="738"/>
                    <a:pt x="162" y="738"/>
                    <a:pt x="162" y="738"/>
                  </a:cubicBezTo>
                  <a:cubicBezTo>
                    <a:pt x="162" y="751"/>
                    <a:pt x="152" y="760"/>
                    <a:pt x="140" y="760"/>
                  </a:cubicBezTo>
                  <a:cubicBezTo>
                    <a:pt x="22" y="760"/>
                    <a:pt x="22" y="760"/>
                    <a:pt x="22" y="760"/>
                  </a:cubicBezTo>
                  <a:cubicBezTo>
                    <a:pt x="9" y="760"/>
                    <a:pt x="0" y="751"/>
                    <a:pt x="0" y="738"/>
                  </a:cubicBezTo>
                  <a:cubicBezTo>
                    <a:pt x="0" y="464"/>
                    <a:pt x="0" y="464"/>
                    <a:pt x="0" y="464"/>
                  </a:cubicBezTo>
                  <a:cubicBezTo>
                    <a:pt x="0" y="452"/>
                    <a:pt x="9" y="442"/>
                    <a:pt x="22" y="442"/>
                  </a:cubicBezTo>
                  <a:cubicBezTo>
                    <a:pt x="140" y="442"/>
                    <a:pt x="140" y="442"/>
                    <a:pt x="140" y="442"/>
                  </a:cubicBezTo>
                  <a:cubicBezTo>
                    <a:pt x="152" y="442"/>
                    <a:pt x="162" y="452"/>
                    <a:pt x="162" y="464"/>
                  </a:cubicBezTo>
                  <a:close/>
                  <a:moveTo>
                    <a:pt x="340" y="318"/>
                  </a:moveTo>
                  <a:cubicBezTo>
                    <a:pt x="221" y="318"/>
                    <a:pt x="221" y="318"/>
                    <a:pt x="221" y="318"/>
                  </a:cubicBezTo>
                  <a:cubicBezTo>
                    <a:pt x="209" y="318"/>
                    <a:pt x="199" y="328"/>
                    <a:pt x="199" y="340"/>
                  </a:cubicBezTo>
                  <a:cubicBezTo>
                    <a:pt x="199" y="738"/>
                    <a:pt x="199" y="738"/>
                    <a:pt x="199" y="738"/>
                  </a:cubicBezTo>
                  <a:cubicBezTo>
                    <a:pt x="199" y="751"/>
                    <a:pt x="209" y="760"/>
                    <a:pt x="221" y="760"/>
                  </a:cubicBezTo>
                  <a:cubicBezTo>
                    <a:pt x="340" y="760"/>
                    <a:pt x="340" y="760"/>
                    <a:pt x="340" y="760"/>
                  </a:cubicBezTo>
                  <a:cubicBezTo>
                    <a:pt x="352" y="760"/>
                    <a:pt x="362" y="751"/>
                    <a:pt x="362" y="738"/>
                  </a:cubicBezTo>
                  <a:cubicBezTo>
                    <a:pt x="362" y="340"/>
                    <a:pt x="362" y="340"/>
                    <a:pt x="362" y="340"/>
                  </a:cubicBezTo>
                  <a:cubicBezTo>
                    <a:pt x="362" y="328"/>
                    <a:pt x="352" y="318"/>
                    <a:pt x="340" y="318"/>
                  </a:cubicBezTo>
                  <a:close/>
                  <a:moveTo>
                    <a:pt x="539" y="179"/>
                  </a:moveTo>
                  <a:cubicBezTo>
                    <a:pt x="420" y="179"/>
                    <a:pt x="420" y="179"/>
                    <a:pt x="420" y="179"/>
                  </a:cubicBezTo>
                  <a:cubicBezTo>
                    <a:pt x="408" y="179"/>
                    <a:pt x="398" y="189"/>
                    <a:pt x="398" y="201"/>
                  </a:cubicBezTo>
                  <a:cubicBezTo>
                    <a:pt x="398" y="738"/>
                    <a:pt x="398" y="738"/>
                    <a:pt x="398" y="738"/>
                  </a:cubicBezTo>
                  <a:cubicBezTo>
                    <a:pt x="398" y="751"/>
                    <a:pt x="408" y="760"/>
                    <a:pt x="420" y="760"/>
                  </a:cubicBezTo>
                  <a:cubicBezTo>
                    <a:pt x="539" y="760"/>
                    <a:pt x="539" y="760"/>
                    <a:pt x="539" y="760"/>
                  </a:cubicBezTo>
                  <a:cubicBezTo>
                    <a:pt x="551" y="760"/>
                    <a:pt x="561" y="751"/>
                    <a:pt x="561" y="738"/>
                  </a:cubicBezTo>
                  <a:cubicBezTo>
                    <a:pt x="561" y="201"/>
                    <a:pt x="561" y="201"/>
                    <a:pt x="561" y="201"/>
                  </a:cubicBezTo>
                  <a:cubicBezTo>
                    <a:pt x="561" y="189"/>
                    <a:pt x="551" y="179"/>
                    <a:pt x="539" y="179"/>
                  </a:cubicBezTo>
                  <a:close/>
                  <a:moveTo>
                    <a:pt x="738" y="0"/>
                  </a:moveTo>
                  <a:cubicBezTo>
                    <a:pt x="620" y="0"/>
                    <a:pt x="620" y="0"/>
                    <a:pt x="620" y="0"/>
                  </a:cubicBezTo>
                  <a:cubicBezTo>
                    <a:pt x="608" y="0"/>
                    <a:pt x="598" y="9"/>
                    <a:pt x="598" y="22"/>
                  </a:cubicBezTo>
                  <a:cubicBezTo>
                    <a:pt x="598" y="738"/>
                    <a:pt x="598" y="738"/>
                    <a:pt x="598" y="738"/>
                  </a:cubicBezTo>
                  <a:cubicBezTo>
                    <a:pt x="598" y="751"/>
                    <a:pt x="608" y="760"/>
                    <a:pt x="620" y="760"/>
                  </a:cubicBezTo>
                  <a:cubicBezTo>
                    <a:pt x="738" y="760"/>
                    <a:pt x="738" y="760"/>
                    <a:pt x="738" y="760"/>
                  </a:cubicBezTo>
                  <a:cubicBezTo>
                    <a:pt x="751" y="760"/>
                    <a:pt x="760" y="751"/>
                    <a:pt x="760" y="738"/>
                  </a:cubicBezTo>
                  <a:cubicBezTo>
                    <a:pt x="760" y="22"/>
                    <a:pt x="760" y="22"/>
                    <a:pt x="760" y="22"/>
                  </a:cubicBezTo>
                  <a:cubicBezTo>
                    <a:pt x="760" y="9"/>
                    <a:pt x="751" y="0"/>
                    <a:pt x="738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0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 sz="2400"/>
              <a:t>FUNCTIONS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430" name="Google Shape;430;p50"/>
          <p:cNvSpPr txBox="1"/>
          <p:nvPr>
            <p:ph idx="1" type="body"/>
          </p:nvPr>
        </p:nvSpPr>
        <p:spPr>
          <a:xfrm>
            <a:off x="385500" y="1175944"/>
            <a:ext cx="6576600" cy="3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Functions are like factories!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431" name="Google Shape;431;p50"/>
          <p:cNvPicPr preferRelativeResize="0"/>
          <p:nvPr/>
        </p:nvPicPr>
        <p:blipFill rotWithShape="1">
          <a:blip r:embed="rId3">
            <a:alphaModFix/>
          </a:blip>
          <a:srcRect b="11487" l="62772" r="6168" t="41645"/>
          <a:stretch/>
        </p:blipFill>
        <p:spPr>
          <a:xfrm>
            <a:off x="3765200" y="1852331"/>
            <a:ext cx="2070850" cy="164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0"/>
          <p:cNvPicPr preferRelativeResize="0"/>
          <p:nvPr/>
        </p:nvPicPr>
        <p:blipFill rotWithShape="1">
          <a:blip r:embed="rId4">
            <a:alphaModFix/>
          </a:blip>
          <a:srcRect b="58549" l="37497" r="40182" t="7261"/>
          <a:stretch/>
        </p:blipFill>
        <p:spPr>
          <a:xfrm>
            <a:off x="346925" y="1765609"/>
            <a:ext cx="1488149" cy="1196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0"/>
          <p:cNvPicPr preferRelativeResize="0"/>
          <p:nvPr/>
        </p:nvPicPr>
        <p:blipFill rotWithShape="1">
          <a:blip r:embed="rId5">
            <a:alphaModFix/>
          </a:blip>
          <a:srcRect b="59705" l="8724" r="68955" t="3609"/>
          <a:stretch/>
        </p:blipFill>
        <p:spPr>
          <a:xfrm>
            <a:off x="7091075" y="1243856"/>
            <a:ext cx="1488149" cy="1284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50"/>
          <p:cNvPicPr preferRelativeResize="0"/>
          <p:nvPr/>
        </p:nvPicPr>
        <p:blipFill rotWithShape="1">
          <a:blip r:embed="rId6">
            <a:alphaModFix/>
          </a:blip>
          <a:srcRect b="8996" l="6302" r="68150" t="52589"/>
          <a:stretch/>
        </p:blipFill>
        <p:spPr>
          <a:xfrm>
            <a:off x="7156400" y="3032394"/>
            <a:ext cx="1209325" cy="954731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0"/>
          <p:cNvSpPr txBox="1"/>
          <p:nvPr/>
        </p:nvSpPr>
        <p:spPr>
          <a:xfrm>
            <a:off x="3733825" y="1596806"/>
            <a:ext cx="2133600" cy="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1155CC"/>
                </a:solidFill>
                <a:latin typeface="Open Sans"/>
                <a:ea typeface="Open Sans"/>
                <a:cs typeface="Open Sans"/>
                <a:sym typeface="Open Sans"/>
              </a:rPr>
              <a:t>Your main factory!</a:t>
            </a:r>
            <a:endParaRPr b="1">
              <a:solidFill>
                <a:srgbClr val="1155C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6" name="Google Shape;436;p50"/>
          <p:cNvSpPr txBox="1"/>
          <p:nvPr/>
        </p:nvSpPr>
        <p:spPr>
          <a:xfrm>
            <a:off x="2196350" y="3371850"/>
            <a:ext cx="12909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50"/>
          <p:cNvSpPr txBox="1"/>
          <p:nvPr/>
        </p:nvSpPr>
        <p:spPr>
          <a:xfrm>
            <a:off x="-114322" y="1543053"/>
            <a:ext cx="2133600" cy="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1C232"/>
                </a:solidFill>
                <a:latin typeface="Open Sans"/>
                <a:ea typeface="Open Sans"/>
                <a:cs typeface="Open Sans"/>
                <a:sym typeface="Open Sans"/>
              </a:rPr>
              <a:t>Timber Mill</a:t>
            </a:r>
            <a:endParaRPr b="1">
              <a:solidFill>
                <a:srgbClr val="F1C23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8" name="Google Shape;438;p50"/>
          <p:cNvSpPr txBox="1"/>
          <p:nvPr/>
        </p:nvSpPr>
        <p:spPr>
          <a:xfrm>
            <a:off x="6777778" y="1026465"/>
            <a:ext cx="2133600" cy="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E06666"/>
                </a:solidFill>
                <a:latin typeface="Open Sans"/>
                <a:ea typeface="Open Sans"/>
                <a:cs typeface="Open Sans"/>
                <a:sym typeface="Open Sans"/>
              </a:rPr>
              <a:t>Metal Worker</a:t>
            </a:r>
            <a:endParaRPr b="1">
              <a:solidFill>
                <a:srgbClr val="E0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9" name="Google Shape;439;p50"/>
          <p:cNvSpPr txBox="1"/>
          <p:nvPr/>
        </p:nvSpPr>
        <p:spPr>
          <a:xfrm>
            <a:off x="6663353" y="2796403"/>
            <a:ext cx="2133600" cy="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674EA7"/>
                </a:solidFill>
                <a:latin typeface="Open Sans"/>
                <a:ea typeface="Open Sans"/>
                <a:cs typeface="Open Sans"/>
                <a:sym typeface="Open Sans"/>
              </a:rPr>
              <a:t>Cupcake factory</a:t>
            </a:r>
            <a:endParaRPr b="1">
              <a:solidFill>
                <a:srgbClr val="674EA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0" name="Google Shape;440;p50"/>
          <p:cNvSpPr/>
          <p:nvPr/>
        </p:nvSpPr>
        <p:spPr>
          <a:xfrm>
            <a:off x="1403450" y="2796400"/>
            <a:ext cx="2133600" cy="1685100"/>
          </a:xfrm>
          <a:prstGeom prst="wedgeRectCallout">
            <a:avLst>
              <a:gd fmla="val 70776" name="adj1"/>
              <a:gd fmla="val -40964" name="adj2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Just Me Again Down Here"/>
                <a:ea typeface="Just Me Again Down Here"/>
                <a:cs typeface="Just Me Again Down Here"/>
                <a:sym typeface="Just Me Again Down Here"/>
              </a:rPr>
              <a:t>Look at this beautiful table I made!</a:t>
            </a:r>
            <a:endParaRPr sz="1800">
              <a:latin typeface="Just Me Again Down Here"/>
              <a:ea typeface="Just Me Again Down Here"/>
              <a:cs typeface="Just Me Again Down Here"/>
              <a:sym typeface="Just Me Again Down He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Just Me Again Down Here"/>
              <a:ea typeface="Just Me Again Down Here"/>
              <a:cs typeface="Just Me Again Down Here"/>
              <a:sym typeface="Just Me Again Down He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Just Me Again Down Here"/>
              <a:ea typeface="Just Me Again Down Here"/>
              <a:cs typeface="Just Me Again Down Here"/>
              <a:sym typeface="Just Me Again Down He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Just Me Again Down Here"/>
              <a:ea typeface="Just Me Again Down Here"/>
              <a:cs typeface="Just Me Again Down Here"/>
              <a:sym typeface="Just Me Again Down He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Just Me Again Down Here"/>
                <a:ea typeface="Just Me Again Down Here"/>
                <a:cs typeface="Just Me Again Down Here"/>
                <a:sym typeface="Just Me Again Down Here"/>
              </a:rPr>
              <a:t>Outsourcing made it simple!</a:t>
            </a:r>
            <a:endParaRPr sz="1800">
              <a:latin typeface="Just Me Again Down Here"/>
              <a:ea typeface="Just Me Again Down Here"/>
              <a:cs typeface="Just Me Again Down Here"/>
              <a:sym typeface="Just Me Again Down Here"/>
            </a:endParaRPr>
          </a:p>
        </p:txBody>
      </p:sp>
      <p:pic>
        <p:nvPicPr>
          <p:cNvPr id="441" name="Google Shape;441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2600" y="3398075"/>
            <a:ext cx="935306" cy="833719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0"/>
          <p:cNvSpPr txBox="1"/>
          <p:nvPr/>
        </p:nvSpPr>
        <p:spPr>
          <a:xfrm>
            <a:off x="4007700" y="3987125"/>
            <a:ext cx="3680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Running a factory doesn’t mean doing all the work yourself, 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you can get other factories to help you out!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1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FUNCTIONS</a:t>
            </a:r>
            <a:endParaRPr sz="2400">
              <a:solidFill>
                <a:schemeClr val="accent2"/>
              </a:solidFill>
            </a:endParaRPr>
          </a:p>
        </p:txBody>
      </p:sp>
      <p:pic>
        <p:nvPicPr>
          <p:cNvPr id="448" name="Google Shape;448;p51"/>
          <p:cNvPicPr preferRelativeResize="0"/>
          <p:nvPr/>
        </p:nvPicPr>
        <p:blipFill rotWithShape="1">
          <a:blip r:embed="rId3">
            <a:alphaModFix/>
          </a:blip>
          <a:srcRect b="11487" l="62772" r="6168" t="41645"/>
          <a:stretch/>
        </p:blipFill>
        <p:spPr>
          <a:xfrm>
            <a:off x="3913597" y="1796983"/>
            <a:ext cx="1972994" cy="1501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51"/>
          <p:cNvPicPr preferRelativeResize="0"/>
          <p:nvPr/>
        </p:nvPicPr>
        <p:blipFill rotWithShape="1">
          <a:blip r:embed="rId4">
            <a:alphaModFix/>
          </a:blip>
          <a:srcRect b="58549" l="37497" r="40182" t="7261"/>
          <a:stretch/>
        </p:blipFill>
        <p:spPr>
          <a:xfrm>
            <a:off x="693601" y="1999994"/>
            <a:ext cx="1417829" cy="109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51"/>
          <p:cNvPicPr preferRelativeResize="0"/>
          <p:nvPr/>
        </p:nvPicPr>
        <p:blipFill rotWithShape="1">
          <a:blip r:embed="rId5">
            <a:alphaModFix/>
          </a:blip>
          <a:srcRect b="8996" l="6302" r="68150" t="52589"/>
          <a:stretch/>
        </p:blipFill>
        <p:spPr>
          <a:xfrm>
            <a:off x="6170736" y="3516412"/>
            <a:ext cx="1152179" cy="87354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1"/>
          <p:cNvSpPr txBox="1"/>
          <p:nvPr/>
        </p:nvSpPr>
        <p:spPr>
          <a:xfrm>
            <a:off x="3883705" y="1563187"/>
            <a:ext cx="2032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1155CC"/>
                </a:solidFill>
                <a:latin typeface="Open Sans"/>
                <a:ea typeface="Open Sans"/>
                <a:cs typeface="Open Sans"/>
                <a:sym typeface="Open Sans"/>
              </a:rPr>
              <a:t>Your main factory!</a:t>
            </a:r>
            <a:endParaRPr b="1">
              <a:solidFill>
                <a:srgbClr val="1155C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2" name="Google Shape;452;p51"/>
          <p:cNvSpPr/>
          <p:nvPr/>
        </p:nvSpPr>
        <p:spPr>
          <a:xfrm flipH="1" rot="10800000">
            <a:off x="2102880" y="2298355"/>
            <a:ext cx="1861901" cy="378836"/>
          </a:xfrm>
          <a:custGeom>
            <a:rect b="b" l="l" r="r" t="t"/>
            <a:pathLst>
              <a:path extrusionOk="0" h="20031" w="73152">
                <a:moveTo>
                  <a:pt x="73152" y="13985"/>
                </a:moveTo>
                <a:cubicBezTo>
                  <a:pt x="58359" y="18918"/>
                  <a:pt x="41530" y="22213"/>
                  <a:pt x="26536" y="17930"/>
                </a:cubicBezTo>
                <a:cubicBezTo>
                  <a:pt x="16271" y="14998"/>
                  <a:pt x="8880" y="5925"/>
                  <a:pt x="0" y="0"/>
                </a:cubicBezTo>
              </a:path>
            </a:pathLst>
          </a:custGeom>
          <a:noFill/>
          <a:ln cap="flat" cmpd="sng" w="9525">
            <a:solidFill>
              <a:srgbClr val="6D9EEB"/>
            </a:solidFill>
            <a:prstDash val="dash"/>
            <a:round/>
            <a:headEnd len="med" w="med" type="none"/>
            <a:tailEnd len="med" w="med" type="triangle"/>
          </a:ln>
        </p:spPr>
      </p:sp>
      <p:sp>
        <p:nvSpPr>
          <p:cNvPr id="453" name="Google Shape;453;p51"/>
          <p:cNvSpPr txBox="1"/>
          <p:nvPr/>
        </p:nvSpPr>
        <p:spPr>
          <a:xfrm>
            <a:off x="2418882" y="3187291"/>
            <a:ext cx="12300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51"/>
          <p:cNvSpPr/>
          <p:nvPr/>
        </p:nvSpPr>
        <p:spPr>
          <a:xfrm>
            <a:off x="2227125" y="1083475"/>
            <a:ext cx="1540800" cy="1175100"/>
          </a:xfrm>
          <a:prstGeom prst="wedgeRectCallout">
            <a:avLst>
              <a:gd fmla="val 78848" name="adj1"/>
              <a:gd fmla="val 32953" name="adj2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Just Me Again Down Here"/>
                <a:ea typeface="Just Me Again Down Here"/>
                <a:cs typeface="Just Me Again Down Here"/>
                <a:sym typeface="Just Me Again Down Here"/>
              </a:rPr>
              <a:t>I’d like to place an order for a piece of wood. 2 meters by 1.5 meters. </a:t>
            </a:r>
            <a:endParaRPr sz="1800">
              <a:latin typeface="Just Me Again Down Here"/>
              <a:ea typeface="Just Me Again Down Here"/>
              <a:cs typeface="Just Me Again Down Here"/>
              <a:sym typeface="Just Me Again Down Here"/>
            </a:endParaRPr>
          </a:p>
        </p:txBody>
      </p:sp>
      <p:sp>
        <p:nvSpPr>
          <p:cNvPr id="455" name="Google Shape;455;p51"/>
          <p:cNvSpPr/>
          <p:nvPr/>
        </p:nvSpPr>
        <p:spPr>
          <a:xfrm>
            <a:off x="1522550" y="2994585"/>
            <a:ext cx="1041600" cy="1175100"/>
          </a:xfrm>
          <a:prstGeom prst="wedgeRectCallout">
            <a:avLst>
              <a:gd fmla="val -69727" name="adj1"/>
              <a:gd fmla="val -37400" name="adj2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Just Me Again Down Here"/>
                <a:ea typeface="Just Me Again Down Here"/>
                <a:cs typeface="Just Me Again Down Here"/>
                <a:sym typeface="Just Me Again Down Here"/>
              </a:rPr>
              <a:t>Sure thing! Coming right away!</a:t>
            </a:r>
            <a:endParaRPr sz="1800">
              <a:latin typeface="Just Me Again Down Here"/>
              <a:ea typeface="Just Me Again Down Here"/>
              <a:cs typeface="Just Me Again Down Here"/>
              <a:sym typeface="Just Me Again Down Here"/>
            </a:endParaRPr>
          </a:p>
        </p:txBody>
      </p:sp>
      <p:sp>
        <p:nvSpPr>
          <p:cNvPr id="456" name="Google Shape;456;p51"/>
          <p:cNvSpPr/>
          <p:nvPr/>
        </p:nvSpPr>
        <p:spPr>
          <a:xfrm flipH="1" rot="1022092">
            <a:off x="2097225" y="2854847"/>
            <a:ext cx="1839078" cy="275594"/>
          </a:xfrm>
          <a:custGeom>
            <a:rect b="b" l="l" r="r" t="t"/>
            <a:pathLst>
              <a:path extrusionOk="0" h="20031" w="73152">
                <a:moveTo>
                  <a:pt x="73152" y="13985"/>
                </a:moveTo>
                <a:cubicBezTo>
                  <a:pt x="58359" y="18918"/>
                  <a:pt x="41530" y="22213"/>
                  <a:pt x="26536" y="17930"/>
                </a:cubicBezTo>
                <a:cubicBezTo>
                  <a:pt x="16271" y="14998"/>
                  <a:pt x="8880" y="5925"/>
                  <a:pt x="0" y="0"/>
                </a:cubicBezTo>
              </a:path>
            </a:pathLst>
          </a:custGeom>
          <a:noFill/>
          <a:ln cap="flat" cmpd="sng" w="19050">
            <a:solidFill>
              <a:srgbClr val="FFD966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57" name="Google Shape;457;p51"/>
          <p:cNvSpPr txBox="1"/>
          <p:nvPr/>
        </p:nvSpPr>
        <p:spPr>
          <a:xfrm>
            <a:off x="2536800" y="2252225"/>
            <a:ext cx="8772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C78D8"/>
                </a:solidFill>
                <a:latin typeface="Open Sans"/>
                <a:ea typeface="Open Sans"/>
                <a:cs typeface="Open Sans"/>
                <a:sym typeface="Open Sans"/>
              </a:rPr>
              <a:t>Order</a:t>
            </a:r>
            <a:endParaRPr>
              <a:solidFill>
                <a:srgbClr val="3C78D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8" name="Google Shape;458;p51"/>
          <p:cNvSpPr txBox="1"/>
          <p:nvPr/>
        </p:nvSpPr>
        <p:spPr>
          <a:xfrm>
            <a:off x="2890735" y="3228860"/>
            <a:ext cx="8772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1C232"/>
                </a:solidFill>
                <a:latin typeface="Open Sans"/>
                <a:ea typeface="Open Sans"/>
                <a:cs typeface="Open Sans"/>
                <a:sym typeface="Open Sans"/>
              </a:rPr>
              <a:t>Delivery</a:t>
            </a:r>
            <a:endParaRPr>
              <a:solidFill>
                <a:srgbClr val="F1C23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9" name="Google Shape;459;p51"/>
          <p:cNvSpPr/>
          <p:nvPr/>
        </p:nvSpPr>
        <p:spPr>
          <a:xfrm rot="8877557">
            <a:off x="5843355" y="1899048"/>
            <a:ext cx="1163076" cy="448043"/>
          </a:xfrm>
          <a:custGeom>
            <a:rect b="b" l="l" r="r" t="t"/>
            <a:pathLst>
              <a:path extrusionOk="0" h="20031" w="73152">
                <a:moveTo>
                  <a:pt x="73152" y="13985"/>
                </a:moveTo>
                <a:cubicBezTo>
                  <a:pt x="58359" y="18918"/>
                  <a:pt x="41530" y="22213"/>
                  <a:pt x="26536" y="17930"/>
                </a:cubicBezTo>
                <a:cubicBezTo>
                  <a:pt x="16271" y="14998"/>
                  <a:pt x="8880" y="5925"/>
                  <a:pt x="0" y="0"/>
                </a:cubicBezTo>
              </a:path>
            </a:pathLst>
          </a:custGeom>
          <a:noFill/>
          <a:ln cap="flat" cmpd="sng" w="9525">
            <a:solidFill>
              <a:srgbClr val="6D9EEB"/>
            </a:solidFill>
            <a:prstDash val="dash"/>
            <a:round/>
            <a:headEnd len="med" w="med" type="none"/>
            <a:tailEnd len="med" w="med" type="triangle"/>
          </a:ln>
        </p:spPr>
      </p:sp>
      <p:sp>
        <p:nvSpPr>
          <p:cNvPr id="460" name="Google Shape;460;p51"/>
          <p:cNvSpPr txBox="1"/>
          <p:nvPr/>
        </p:nvSpPr>
        <p:spPr>
          <a:xfrm>
            <a:off x="6155475" y="1945400"/>
            <a:ext cx="9303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C78D8"/>
                </a:solidFill>
                <a:latin typeface="Open Sans"/>
                <a:ea typeface="Open Sans"/>
                <a:cs typeface="Open Sans"/>
                <a:sym typeface="Open Sans"/>
              </a:rPr>
              <a:t>Order</a:t>
            </a:r>
            <a:endParaRPr>
              <a:solidFill>
                <a:srgbClr val="3C78D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1" name="Google Shape;461;p51"/>
          <p:cNvSpPr txBox="1"/>
          <p:nvPr/>
        </p:nvSpPr>
        <p:spPr>
          <a:xfrm>
            <a:off x="6682849" y="2758658"/>
            <a:ext cx="8772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06666"/>
                </a:solidFill>
                <a:latin typeface="Open Sans"/>
                <a:ea typeface="Open Sans"/>
                <a:cs typeface="Open Sans"/>
                <a:sym typeface="Open Sans"/>
              </a:rPr>
              <a:t>Delivery</a:t>
            </a:r>
            <a:endParaRPr>
              <a:solidFill>
                <a:srgbClr val="E0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2" name="Google Shape;462;p51"/>
          <p:cNvSpPr/>
          <p:nvPr/>
        </p:nvSpPr>
        <p:spPr>
          <a:xfrm>
            <a:off x="5691700" y="541450"/>
            <a:ext cx="1330800" cy="1095000"/>
          </a:xfrm>
          <a:prstGeom prst="wedgeRectCallout">
            <a:avLst>
              <a:gd fmla="val -48835" name="adj1"/>
              <a:gd fmla="val 138232" name="adj2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Just Me Again Down Here"/>
                <a:ea typeface="Just Me Again Down Here"/>
                <a:cs typeface="Just Me Again Down Here"/>
                <a:sym typeface="Just Me Again Down Here"/>
              </a:rPr>
              <a:t>Can I order 4 metal poles please! 80cm long. </a:t>
            </a:r>
            <a:endParaRPr sz="1800">
              <a:latin typeface="Just Me Again Down Here"/>
              <a:ea typeface="Just Me Again Down Here"/>
              <a:cs typeface="Just Me Again Down Here"/>
              <a:sym typeface="Just Me Again Down Here"/>
            </a:endParaRPr>
          </a:p>
        </p:txBody>
      </p:sp>
      <p:sp>
        <p:nvSpPr>
          <p:cNvPr id="463" name="Google Shape;463;p51"/>
          <p:cNvSpPr txBox="1"/>
          <p:nvPr/>
        </p:nvSpPr>
        <p:spPr>
          <a:xfrm>
            <a:off x="254150" y="1796363"/>
            <a:ext cx="2032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1C232"/>
                </a:solidFill>
                <a:latin typeface="Open Sans"/>
                <a:ea typeface="Open Sans"/>
                <a:cs typeface="Open Sans"/>
                <a:sym typeface="Open Sans"/>
              </a:rPr>
              <a:t>Timber Mill</a:t>
            </a:r>
            <a:endParaRPr b="1">
              <a:solidFill>
                <a:srgbClr val="F1C23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4" name="Google Shape;464;p51"/>
          <p:cNvSpPr txBox="1"/>
          <p:nvPr/>
        </p:nvSpPr>
        <p:spPr>
          <a:xfrm>
            <a:off x="5916488" y="3190538"/>
            <a:ext cx="2032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674EA7"/>
                </a:solidFill>
                <a:latin typeface="Open Sans"/>
                <a:ea typeface="Open Sans"/>
                <a:cs typeface="Open Sans"/>
                <a:sym typeface="Open Sans"/>
              </a:rPr>
              <a:t>Cupcake factory</a:t>
            </a:r>
            <a:endParaRPr b="1">
              <a:solidFill>
                <a:srgbClr val="674EA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65" name="Google Shape;465;p51"/>
          <p:cNvPicPr preferRelativeResize="0"/>
          <p:nvPr/>
        </p:nvPicPr>
        <p:blipFill rotWithShape="1">
          <a:blip r:embed="rId6">
            <a:alphaModFix/>
          </a:blip>
          <a:srcRect b="59705" l="8724" r="68955" t="3609"/>
          <a:stretch/>
        </p:blipFill>
        <p:spPr>
          <a:xfrm>
            <a:off x="7082311" y="1240250"/>
            <a:ext cx="1417829" cy="1174987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1"/>
          <p:cNvSpPr txBox="1"/>
          <p:nvPr/>
        </p:nvSpPr>
        <p:spPr>
          <a:xfrm>
            <a:off x="6783819" y="1041345"/>
            <a:ext cx="2032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E06666"/>
                </a:solidFill>
                <a:latin typeface="Open Sans"/>
                <a:ea typeface="Open Sans"/>
                <a:cs typeface="Open Sans"/>
                <a:sym typeface="Open Sans"/>
              </a:rPr>
              <a:t>Metal Worker</a:t>
            </a:r>
            <a:endParaRPr b="1">
              <a:solidFill>
                <a:srgbClr val="E0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7" name="Google Shape;467;p51"/>
          <p:cNvSpPr/>
          <p:nvPr/>
        </p:nvSpPr>
        <p:spPr>
          <a:xfrm>
            <a:off x="7715250" y="2449854"/>
            <a:ext cx="1152300" cy="903000"/>
          </a:xfrm>
          <a:prstGeom prst="wedgeRectCallout">
            <a:avLst>
              <a:gd fmla="val -23390" name="adj1"/>
              <a:gd fmla="val -76188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Just Me Again Down Here"/>
                <a:ea typeface="Just Me Again Down Here"/>
                <a:cs typeface="Just Me Again Down Here"/>
                <a:sym typeface="Just Me Again Down Here"/>
              </a:rPr>
              <a:t>It will be delivered straight away!</a:t>
            </a:r>
            <a:endParaRPr sz="1800">
              <a:latin typeface="Just Me Again Down Here"/>
              <a:ea typeface="Just Me Again Down Here"/>
              <a:cs typeface="Just Me Again Down Here"/>
              <a:sym typeface="Just Me Again Down Here"/>
            </a:endParaRPr>
          </a:p>
        </p:txBody>
      </p:sp>
      <p:sp>
        <p:nvSpPr>
          <p:cNvPr id="468" name="Google Shape;468;p51"/>
          <p:cNvSpPr/>
          <p:nvPr/>
        </p:nvSpPr>
        <p:spPr>
          <a:xfrm rot="-1652759">
            <a:off x="5911183" y="2562810"/>
            <a:ext cx="1418875" cy="296172"/>
          </a:xfrm>
          <a:custGeom>
            <a:rect b="b" l="l" r="r" t="t"/>
            <a:pathLst>
              <a:path extrusionOk="0" h="20031" w="73152">
                <a:moveTo>
                  <a:pt x="73152" y="13985"/>
                </a:moveTo>
                <a:cubicBezTo>
                  <a:pt x="58359" y="18918"/>
                  <a:pt x="41530" y="22213"/>
                  <a:pt x="26536" y="17930"/>
                </a:cubicBezTo>
                <a:cubicBezTo>
                  <a:pt x="16271" y="14998"/>
                  <a:pt x="8880" y="5925"/>
                  <a:pt x="0" y="0"/>
                </a:cubicBezTo>
              </a:path>
            </a:pathLst>
          </a:cu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2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 sz="2400"/>
              <a:t>FUNCTIONS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474" name="Google Shape;474;p52"/>
          <p:cNvSpPr txBox="1"/>
          <p:nvPr>
            <p:ph idx="1" type="body"/>
          </p:nvPr>
        </p:nvSpPr>
        <p:spPr>
          <a:xfrm>
            <a:off x="457200" y="3315544"/>
            <a:ext cx="3271200" cy="65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You can write a bunch of helpful functions to simplify your main goal!</a:t>
            </a:r>
            <a:endParaRPr sz="1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5" name="Google Shape;475;p52"/>
          <p:cNvSpPr/>
          <p:nvPr/>
        </p:nvSpPr>
        <p:spPr>
          <a:xfrm>
            <a:off x="4267200" y="1065675"/>
            <a:ext cx="4697400" cy="350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6" name="Google Shape;476;p52"/>
          <p:cNvPicPr preferRelativeResize="0"/>
          <p:nvPr/>
        </p:nvPicPr>
        <p:blipFill rotWithShape="1">
          <a:blip r:embed="rId3">
            <a:alphaModFix/>
          </a:blip>
          <a:srcRect b="11487" l="62772" r="6168" t="41645"/>
          <a:stretch/>
        </p:blipFill>
        <p:spPr>
          <a:xfrm>
            <a:off x="847175" y="1630444"/>
            <a:ext cx="2070850" cy="164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52"/>
          <p:cNvPicPr preferRelativeResize="0"/>
          <p:nvPr/>
        </p:nvPicPr>
        <p:blipFill rotWithShape="1">
          <a:blip r:embed="rId4">
            <a:alphaModFix/>
          </a:blip>
          <a:srcRect b="58549" l="37497" r="40182" t="7261"/>
          <a:stretch/>
        </p:blipFill>
        <p:spPr>
          <a:xfrm>
            <a:off x="7014450" y="1494882"/>
            <a:ext cx="1488149" cy="1196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52"/>
          <p:cNvPicPr preferRelativeResize="0"/>
          <p:nvPr/>
        </p:nvPicPr>
        <p:blipFill rotWithShape="1">
          <a:blip r:embed="rId5">
            <a:alphaModFix/>
          </a:blip>
          <a:srcRect b="59705" l="8724" r="68955" t="3609"/>
          <a:stretch/>
        </p:blipFill>
        <p:spPr>
          <a:xfrm>
            <a:off x="7073150" y="3193688"/>
            <a:ext cx="1488149" cy="1284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52"/>
          <p:cNvPicPr preferRelativeResize="0"/>
          <p:nvPr/>
        </p:nvPicPr>
        <p:blipFill rotWithShape="1">
          <a:blip r:embed="rId6">
            <a:alphaModFix/>
          </a:blip>
          <a:srcRect b="8996" l="6302" r="68150" t="52589"/>
          <a:stretch/>
        </p:blipFill>
        <p:spPr>
          <a:xfrm>
            <a:off x="4796098" y="3452878"/>
            <a:ext cx="1209325" cy="95473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52"/>
          <p:cNvSpPr txBox="1"/>
          <p:nvPr/>
        </p:nvSpPr>
        <p:spPr>
          <a:xfrm>
            <a:off x="692350" y="1327819"/>
            <a:ext cx="2380500" cy="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155CC"/>
                </a:solidFill>
                <a:latin typeface="Open Sans"/>
                <a:ea typeface="Open Sans"/>
                <a:cs typeface="Open Sans"/>
                <a:sym typeface="Open Sans"/>
              </a:rPr>
              <a:t>Your main code!</a:t>
            </a:r>
            <a:endParaRPr b="1" sz="2000">
              <a:solidFill>
                <a:srgbClr val="1155C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1" name="Google Shape;481;p52"/>
          <p:cNvSpPr txBox="1"/>
          <p:nvPr/>
        </p:nvSpPr>
        <p:spPr>
          <a:xfrm>
            <a:off x="7073150" y="2791403"/>
            <a:ext cx="1389600" cy="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E06666"/>
                </a:solidFill>
                <a:latin typeface="Open Sans"/>
                <a:ea typeface="Open Sans"/>
                <a:cs typeface="Open Sans"/>
                <a:sym typeface="Open Sans"/>
              </a:rPr>
              <a:t>Does calculations</a:t>
            </a:r>
            <a:endParaRPr b="1" sz="1100">
              <a:solidFill>
                <a:srgbClr val="E0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2" name="Google Shape;482;p52"/>
          <p:cNvSpPr txBox="1"/>
          <p:nvPr/>
        </p:nvSpPr>
        <p:spPr>
          <a:xfrm>
            <a:off x="4751276" y="2894149"/>
            <a:ext cx="1299900" cy="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674EA7"/>
                </a:solidFill>
                <a:latin typeface="Open Sans"/>
                <a:ea typeface="Open Sans"/>
                <a:cs typeface="Open Sans"/>
                <a:sym typeface="Open Sans"/>
              </a:rPr>
              <a:t>Uses stats to make decisions</a:t>
            </a:r>
            <a:endParaRPr b="1" sz="1100">
              <a:solidFill>
                <a:srgbClr val="674EA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3" name="Google Shape;483;p52"/>
          <p:cNvSpPr txBox="1"/>
          <p:nvPr>
            <p:ph idx="1" type="body"/>
          </p:nvPr>
        </p:nvSpPr>
        <p:spPr>
          <a:xfrm>
            <a:off x="4464425" y="1139644"/>
            <a:ext cx="2478300" cy="89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Lato"/>
                <a:ea typeface="Lato"/>
                <a:cs typeface="Lato"/>
                <a:sym typeface="Lato"/>
              </a:rPr>
              <a:t>You can write these once and then use them lots of times!</a:t>
            </a:r>
            <a:br>
              <a:rPr lang="en-US" sz="1500">
                <a:latin typeface="Lato"/>
                <a:ea typeface="Lato"/>
                <a:cs typeface="Lato"/>
                <a:sym typeface="Lato"/>
              </a:rPr>
            </a:br>
            <a:r>
              <a:rPr lang="en-US" sz="1500">
                <a:latin typeface="Lato"/>
                <a:ea typeface="Lato"/>
                <a:cs typeface="Lato"/>
                <a:sym typeface="Lato"/>
              </a:rPr>
              <a:t>They can be anything you like!</a:t>
            </a:r>
            <a:br>
              <a:rPr lang="en-US" sz="1500">
                <a:latin typeface="Lato"/>
                <a:ea typeface="Lato"/>
                <a:cs typeface="Lato"/>
                <a:sym typeface="Lato"/>
              </a:rPr>
            </a:br>
            <a:endParaRPr sz="1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3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 sz="2400"/>
              <a:t>FUNCTIONS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489" name="Google Shape;489;p53"/>
          <p:cNvSpPr txBox="1"/>
          <p:nvPr>
            <p:ph idx="1" type="body"/>
          </p:nvPr>
        </p:nvSpPr>
        <p:spPr>
          <a:xfrm>
            <a:off x="446050" y="1015856"/>
            <a:ext cx="8229600" cy="405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latin typeface="Lato"/>
                <a:ea typeface="Lato"/>
                <a:cs typeface="Lato"/>
                <a:sym typeface="Lato"/>
              </a:rPr>
              <a:t>Defining our own functions means:</a:t>
            </a:r>
            <a:br>
              <a:rPr lang="en-US" sz="2000">
                <a:latin typeface="Lato"/>
                <a:ea typeface="Lato"/>
                <a:cs typeface="Lato"/>
                <a:sym typeface="Lato"/>
              </a:rPr>
            </a:b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Lato"/>
              <a:buChar char="●"/>
            </a:pPr>
            <a:r>
              <a:rPr lang="en-US" sz="2000">
                <a:latin typeface="Lato"/>
                <a:ea typeface="Lato"/>
                <a:cs typeface="Lato"/>
                <a:sym typeface="Lato"/>
              </a:rPr>
              <a:t>We cut down on repeated code</a:t>
            </a:r>
            <a:br>
              <a:rPr lang="en-US" sz="2000">
                <a:latin typeface="Lato"/>
                <a:ea typeface="Lato"/>
                <a:cs typeface="Lato"/>
                <a:sym typeface="Lato"/>
              </a:rPr>
            </a:b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Lato"/>
              <a:buChar char="●"/>
            </a:pPr>
            <a:r>
              <a:rPr lang="en-US" sz="2000">
                <a:latin typeface="Lato"/>
                <a:ea typeface="Lato"/>
                <a:cs typeface="Lato"/>
                <a:sym typeface="Lato"/>
              </a:rPr>
              <a:t>Nice function names makes our code clear and easy to read</a:t>
            </a:r>
            <a:br>
              <a:rPr lang="en-US" sz="2000">
                <a:latin typeface="Lato"/>
                <a:ea typeface="Lato"/>
                <a:cs typeface="Lato"/>
                <a:sym typeface="Lato"/>
              </a:rPr>
            </a:b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Lato"/>
              <a:buChar char="●"/>
            </a:pPr>
            <a:r>
              <a:rPr lang="en-US" sz="2000">
                <a:latin typeface="Lato"/>
                <a:ea typeface="Lato"/>
                <a:cs typeface="Lato"/>
                <a:sym typeface="Lato"/>
              </a:rPr>
              <a:t>We can move bulky code out of the way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4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400"/>
              <a:t>Introducing … while loops!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t/>
            </a:r>
            <a:endParaRPr sz="2400"/>
          </a:p>
        </p:txBody>
      </p:sp>
      <p:sp>
        <p:nvSpPr>
          <p:cNvPr id="495" name="Google Shape;495;p54"/>
          <p:cNvSpPr txBox="1"/>
          <p:nvPr/>
        </p:nvSpPr>
        <p:spPr>
          <a:xfrm>
            <a:off x="311700" y="1047975"/>
            <a:ext cx="4413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Then you can use your function by calling it!</a:t>
            </a:r>
            <a:endParaRPr b="1"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6" name="Google Shape;496;p54"/>
          <p:cNvSpPr txBox="1"/>
          <p:nvPr/>
        </p:nvSpPr>
        <p:spPr>
          <a:xfrm>
            <a:off x="439800" y="1434375"/>
            <a:ext cx="4157100" cy="3279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7400"/>
                </a:solidFill>
                <a:latin typeface="Fira Mono"/>
                <a:ea typeface="Fira Mono"/>
                <a:cs typeface="Fira Mono"/>
                <a:sym typeface="Fira Mono"/>
              </a:rPr>
              <a:t>def</a:t>
            </a:r>
            <a:r>
              <a:rPr lang="en-US" sz="1500"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n-US" sz="1500">
                <a:solidFill>
                  <a:srgbClr val="0000FF"/>
                </a:solidFill>
                <a:latin typeface="Fira Mono"/>
                <a:ea typeface="Fira Mono"/>
                <a:cs typeface="Fira Mono"/>
                <a:sym typeface="Fira Mono"/>
              </a:rPr>
              <a:t>cat_print</a:t>
            </a:r>
            <a:r>
              <a:rPr lang="en-US" sz="1500">
                <a:latin typeface="Fira Mono"/>
                <a:ea typeface="Fira Mono"/>
                <a:cs typeface="Fira Mono"/>
                <a:sym typeface="Fira Mono"/>
              </a:rPr>
              <a:t>():</a:t>
            </a:r>
            <a:endParaRPr sz="1500"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Fira Mono"/>
                <a:ea typeface="Fira Mono"/>
                <a:cs typeface="Fira Mono"/>
                <a:sym typeface="Fira Mono"/>
              </a:rPr>
              <a:t>    </a:t>
            </a:r>
            <a:r>
              <a:rPr lang="en-US" sz="1500">
                <a:solidFill>
                  <a:srgbClr val="9305A6"/>
                </a:solidFill>
                <a:latin typeface="Fira Mono"/>
                <a:ea typeface="Fira Mono"/>
                <a:cs typeface="Fira Mono"/>
                <a:sym typeface="Fira Mono"/>
              </a:rPr>
              <a:t>print</a:t>
            </a:r>
            <a:r>
              <a:rPr lang="en-US" sz="1500">
                <a:latin typeface="Fira Mono"/>
                <a:ea typeface="Fira Mono"/>
                <a:cs typeface="Fira Mono"/>
                <a:sym typeface="Fira Mono"/>
              </a:rPr>
              <a:t>(</a:t>
            </a:r>
            <a:r>
              <a:rPr lang="en-US" sz="15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"""      </a:t>
            </a:r>
            <a:endParaRPr sz="1500">
              <a:solidFill>
                <a:srgbClr val="47AF1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                            #</a:t>
            </a:r>
            <a:endParaRPr sz="1100">
              <a:solidFill>
                <a:srgbClr val="47AF1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                             #</a:t>
            </a:r>
            <a:endParaRPr sz="1100">
              <a:solidFill>
                <a:srgbClr val="47AF1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                             #</a:t>
            </a:r>
            <a:endParaRPr sz="1100">
              <a:solidFill>
                <a:srgbClr val="47AF1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                   ^..^ #####</a:t>
            </a:r>
            <a:endParaRPr sz="1100">
              <a:solidFill>
                <a:srgbClr val="47AF1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                   =TT=      ;</a:t>
            </a:r>
            <a:endParaRPr sz="1100">
              <a:solidFill>
                <a:srgbClr val="47AF1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                    #########</a:t>
            </a:r>
            <a:endParaRPr sz="1100">
              <a:solidFill>
                <a:srgbClr val="47AF1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                    # #   # #   </a:t>
            </a:r>
            <a:endParaRPr sz="1100">
              <a:solidFill>
                <a:srgbClr val="47AF1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                    M M   M M </a:t>
            </a:r>
            <a:r>
              <a:rPr lang="en-US" sz="15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"""</a:t>
            </a:r>
            <a:r>
              <a:rPr lang="en-US" sz="1500">
                <a:latin typeface="Fira Mono"/>
                <a:ea typeface="Fira Mono"/>
                <a:cs typeface="Fira Mono"/>
                <a:sym typeface="Fira Mono"/>
              </a:rPr>
              <a:t>)</a:t>
            </a:r>
            <a:endParaRPr sz="1500"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Fira Mono"/>
                <a:ea typeface="Fira Mono"/>
                <a:cs typeface="Fira Mono"/>
                <a:sym typeface="Fira Mono"/>
              </a:rPr>
              <a:t>cat_print()</a:t>
            </a:r>
            <a:endParaRPr sz="1500"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Fira Mono"/>
                <a:ea typeface="Fira Mono"/>
                <a:cs typeface="Fira Mono"/>
                <a:sym typeface="Fira Mono"/>
              </a:rPr>
              <a:t>cat_print()</a:t>
            </a:r>
            <a:endParaRPr sz="15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497" name="Google Shape;497;p54"/>
          <p:cNvSpPr txBox="1"/>
          <p:nvPr/>
        </p:nvSpPr>
        <p:spPr>
          <a:xfrm>
            <a:off x="4986900" y="1276575"/>
            <a:ext cx="3845400" cy="3367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500">
                <a:solidFill>
                  <a:srgbClr val="0000FF"/>
                </a:solidFill>
                <a:latin typeface="Fira Mono"/>
                <a:ea typeface="Fira Mono"/>
                <a:cs typeface="Fira Mono"/>
                <a:sym typeface="Fira Mono"/>
              </a:rPr>
            </a:br>
            <a:r>
              <a:rPr lang="en-US" sz="1100">
                <a:solidFill>
                  <a:srgbClr val="0000FF"/>
                </a:solidFill>
                <a:latin typeface="Fira Mono"/>
                <a:ea typeface="Fira Mono"/>
                <a:cs typeface="Fira Mono"/>
                <a:sym typeface="Fira Mono"/>
              </a:rPr>
              <a:t>                        #</a:t>
            </a:r>
            <a:endParaRPr sz="1100">
              <a:solidFill>
                <a:srgbClr val="0000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FF"/>
                </a:solidFill>
                <a:latin typeface="Fira Mono"/>
                <a:ea typeface="Fira Mono"/>
                <a:cs typeface="Fira Mono"/>
                <a:sym typeface="Fira Mono"/>
              </a:rPr>
              <a:t>                         #</a:t>
            </a:r>
            <a:endParaRPr sz="1100">
              <a:solidFill>
                <a:srgbClr val="0000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FF"/>
                </a:solidFill>
                <a:latin typeface="Fira Mono"/>
                <a:ea typeface="Fira Mono"/>
                <a:cs typeface="Fira Mono"/>
                <a:sym typeface="Fira Mono"/>
              </a:rPr>
              <a:t>                         #</a:t>
            </a:r>
            <a:endParaRPr sz="1100">
              <a:solidFill>
                <a:srgbClr val="0000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FF"/>
                </a:solidFill>
                <a:latin typeface="Fira Mono"/>
                <a:ea typeface="Fira Mono"/>
                <a:cs typeface="Fira Mono"/>
                <a:sym typeface="Fira Mono"/>
              </a:rPr>
              <a:t>               ^..^ #####</a:t>
            </a:r>
            <a:endParaRPr sz="1100">
              <a:solidFill>
                <a:srgbClr val="0000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FF"/>
                </a:solidFill>
                <a:latin typeface="Fira Mono"/>
                <a:ea typeface="Fira Mono"/>
                <a:cs typeface="Fira Mono"/>
                <a:sym typeface="Fira Mono"/>
              </a:rPr>
              <a:t>               =TT=      ;</a:t>
            </a:r>
            <a:endParaRPr sz="1100">
              <a:solidFill>
                <a:srgbClr val="0000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FF"/>
                </a:solidFill>
                <a:latin typeface="Fira Mono"/>
                <a:ea typeface="Fira Mono"/>
                <a:cs typeface="Fira Mono"/>
                <a:sym typeface="Fira Mono"/>
              </a:rPr>
              <a:t>                #########</a:t>
            </a:r>
            <a:endParaRPr sz="1100">
              <a:solidFill>
                <a:srgbClr val="0000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FF"/>
                </a:solidFill>
                <a:latin typeface="Fira Mono"/>
                <a:ea typeface="Fira Mono"/>
                <a:cs typeface="Fira Mono"/>
                <a:sym typeface="Fira Mono"/>
              </a:rPr>
              <a:t>                # #   # #   </a:t>
            </a:r>
            <a:endParaRPr sz="1100">
              <a:solidFill>
                <a:srgbClr val="0000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FF"/>
                </a:solidFill>
                <a:latin typeface="Fira Mono"/>
                <a:ea typeface="Fira Mono"/>
                <a:cs typeface="Fira Mono"/>
                <a:sym typeface="Fira Mono"/>
              </a:rPr>
              <a:t>                M M   M M </a:t>
            </a:r>
            <a:endParaRPr sz="1500">
              <a:solidFill>
                <a:srgbClr val="0000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FF"/>
                </a:solidFill>
                <a:latin typeface="Fira Mono"/>
                <a:ea typeface="Fira Mono"/>
                <a:cs typeface="Fira Mono"/>
                <a:sym typeface="Fira Mono"/>
              </a:rPr>
              <a:t>                        #</a:t>
            </a:r>
            <a:endParaRPr sz="1100">
              <a:solidFill>
                <a:srgbClr val="0000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FF"/>
                </a:solidFill>
                <a:latin typeface="Fira Mono"/>
                <a:ea typeface="Fira Mono"/>
                <a:cs typeface="Fira Mono"/>
                <a:sym typeface="Fira Mono"/>
              </a:rPr>
              <a:t>                         #</a:t>
            </a:r>
            <a:endParaRPr sz="1100">
              <a:solidFill>
                <a:srgbClr val="0000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FF"/>
                </a:solidFill>
                <a:latin typeface="Fira Mono"/>
                <a:ea typeface="Fira Mono"/>
                <a:cs typeface="Fira Mono"/>
                <a:sym typeface="Fira Mono"/>
              </a:rPr>
              <a:t>                         #</a:t>
            </a:r>
            <a:endParaRPr sz="1100">
              <a:solidFill>
                <a:srgbClr val="0000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FF"/>
                </a:solidFill>
                <a:latin typeface="Fira Mono"/>
                <a:ea typeface="Fira Mono"/>
                <a:cs typeface="Fira Mono"/>
                <a:sym typeface="Fira Mono"/>
              </a:rPr>
              <a:t>               ^..^ #####</a:t>
            </a:r>
            <a:endParaRPr sz="1100">
              <a:solidFill>
                <a:srgbClr val="0000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FF"/>
                </a:solidFill>
                <a:latin typeface="Fira Mono"/>
                <a:ea typeface="Fira Mono"/>
                <a:cs typeface="Fira Mono"/>
                <a:sym typeface="Fira Mono"/>
              </a:rPr>
              <a:t>               =TT=      ;</a:t>
            </a:r>
            <a:endParaRPr sz="1100">
              <a:solidFill>
                <a:srgbClr val="0000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FF"/>
                </a:solidFill>
                <a:latin typeface="Fira Mono"/>
                <a:ea typeface="Fira Mono"/>
                <a:cs typeface="Fira Mono"/>
                <a:sym typeface="Fira Mono"/>
              </a:rPr>
              <a:t>                #########</a:t>
            </a:r>
            <a:endParaRPr sz="1100">
              <a:solidFill>
                <a:srgbClr val="0000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FF"/>
                </a:solidFill>
                <a:latin typeface="Fira Mono"/>
                <a:ea typeface="Fira Mono"/>
                <a:cs typeface="Fira Mono"/>
                <a:sym typeface="Fira Mono"/>
              </a:rPr>
              <a:t>                # #   # #   </a:t>
            </a:r>
            <a:endParaRPr sz="1100">
              <a:solidFill>
                <a:srgbClr val="0000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FF"/>
                </a:solidFill>
                <a:latin typeface="Fira Mono"/>
                <a:ea typeface="Fira Mono"/>
                <a:cs typeface="Fira Mono"/>
                <a:sym typeface="Fira Mono"/>
              </a:rPr>
              <a:t>                M M   M M </a:t>
            </a:r>
            <a:endParaRPr sz="1500">
              <a:solidFill>
                <a:srgbClr val="0000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FF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498" name="Google Shape;498;p54"/>
          <p:cNvSpPr/>
          <p:nvPr/>
        </p:nvSpPr>
        <p:spPr>
          <a:xfrm>
            <a:off x="1993475" y="4087850"/>
            <a:ext cx="1431000" cy="459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7EBACB"/>
          </a:solidFill>
          <a:ln cap="flat" cmpd="sng" w="9525">
            <a:solidFill>
              <a:srgbClr val="7EBA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99" name="Google Shape;499;p54"/>
          <p:cNvSpPr/>
          <p:nvPr/>
        </p:nvSpPr>
        <p:spPr>
          <a:xfrm rot="3019983">
            <a:off x="247451" y="2966316"/>
            <a:ext cx="2889442" cy="45767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7EBACB"/>
          </a:solidFill>
          <a:ln cap="flat" cmpd="sng" w="9525">
            <a:solidFill>
              <a:srgbClr val="7EBA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00" name="Google Shape;500;p54"/>
          <p:cNvSpPr/>
          <p:nvPr/>
        </p:nvSpPr>
        <p:spPr>
          <a:xfrm>
            <a:off x="2494975" y="3831350"/>
            <a:ext cx="3561600" cy="972000"/>
          </a:xfrm>
          <a:prstGeom prst="rect">
            <a:avLst/>
          </a:prstGeom>
          <a:solidFill>
            <a:srgbClr val="7EBACB"/>
          </a:solidFill>
          <a:ln cap="flat" cmpd="sng" w="9525">
            <a:solidFill>
              <a:srgbClr val="7EBA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When using a function in a </a:t>
            </a:r>
            <a:r>
              <a:rPr b="1" lang="en-US" sz="1300"/>
              <a:t>script</a:t>
            </a:r>
            <a:r>
              <a:rPr lang="en-US" sz="1300"/>
              <a:t> make sure you define the function first.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It doesn’t matter if you call it from inside another function though!</a:t>
            </a:r>
            <a:endParaRPr sz="13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5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Functions can take multiple arguments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t/>
            </a:r>
            <a:endParaRPr sz="2400"/>
          </a:p>
        </p:txBody>
      </p:sp>
      <p:sp>
        <p:nvSpPr>
          <p:cNvPr id="506" name="Google Shape;506;p55"/>
          <p:cNvSpPr txBox="1"/>
          <p:nvPr/>
        </p:nvSpPr>
        <p:spPr>
          <a:xfrm>
            <a:off x="2379000" y="2829827"/>
            <a:ext cx="4386000" cy="160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A0000"/>
                </a:solidFill>
                <a:latin typeface="Fira Mono"/>
                <a:ea typeface="Fira Mono"/>
                <a:cs typeface="Fira Mono"/>
                <a:sym typeface="Fira Mono"/>
              </a:rPr>
              <a:t>&gt;&gt;&gt; </a:t>
            </a:r>
            <a:r>
              <a:rPr lang="en-US" sz="2000">
                <a:solidFill>
                  <a:srgbClr val="FF7400"/>
                </a:solidFill>
                <a:latin typeface="Fira Mono"/>
                <a:ea typeface="Fira Mono"/>
                <a:cs typeface="Fira Mono"/>
                <a:sym typeface="Fira Mono"/>
              </a:rPr>
              <a:t>def </a:t>
            </a:r>
            <a:r>
              <a:rPr lang="en-US" sz="2000">
                <a:solidFill>
                  <a:srgbClr val="0000FF"/>
                </a:solidFill>
                <a:latin typeface="Fira Mono"/>
                <a:ea typeface="Fira Mono"/>
                <a:cs typeface="Fira Mono"/>
                <a:sym typeface="Fira Mono"/>
              </a:rPr>
              <a:t>add</a:t>
            </a:r>
            <a:r>
              <a:rPr lang="en-US" sz="20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(x, y):</a:t>
            </a:r>
            <a:endParaRPr sz="20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A0000"/>
                </a:solidFill>
                <a:latin typeface="Fira Mono"/>
                <a:ea typeface="Fira Mono"/>
                <a:cs typeface="Fira Mono"/>
                <a:sym typeface="Fira Mono"/>
              </a:rPr>
              <a:t>... </a:t>
            </a:r>
            <a:r>
              <a:rPr lang="en-US" sz="20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  </a:t>
            </a:r>
            <a:r>
              <a:rPr lang="en-US" sz="2000">
                <a:solidFill>
                  <a:srgbClr val="9305A6"/>
                </a:solidFill>
                <a:latin typeface="Fira Mono"/>
                <a:ea typeface="Fira Mono"/>
                <a:cs typeface="Fira Mono"/>
                <a:sym typeface="Fira Mono"/>
              </a:rPr>
              <a:t>print</a:t>
            </a:r>
            <a:r>
              <a:rPr lang="en-US" sz="20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(x + y)</a:t>
            </a:r>
            <a:endParaRPr sz="20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A0000"/>
                </a:solidFill>
                <a:latin typeface="Fira Mono"/>
                <a:ea typeface="Fira Mono"/>
                <a:cs typeface="Fira Mono"/>
                <a:sym typeface="Fira Mono"/>
              </a:rPr>
              <a:t>&gt;&gt;&gt; </a:t>
            </a:r>
            <a:r>
              <a:rPr lang="en-US" sz="20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add(3, 4)</a:t>
            </a:r>
            <a:endParaRPr sz="20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000">
                <a:solidFill>
                  <a:srgbClr val="0000FF"/>
                </a:solidFill>
                <a:latin typeface="Fira Mono"/>
                <a:ea typeface="Fira Mono"/>
                <a:cs typeface="Fira Mono"/>
                <a:sym typeface="Fira Mono"/>
              </a:rPr>
              <a:t>7</a:t>
            </a:r>
            <a:endParaRPr sz="2000">
              <a:solidFill>
                <a:srgbClr val="9A0000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507" name="Google Shape;507;p55"/>
          <p:cNvSpPr txBox="1"/>
          <p:nvPr>
            <p:ph idx="1" type="body"/>
          </p:nvPr>
        </p:nvSpPr>
        <p:spPr>
          <a:xfrm>
            <a:off x="650075" y="1229263"/>
            <a:ext cx="8229600" cy="279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Lato"/>
              <a:buChar char="●"/>
            </a:pPr>
            <a:r>
              <a:rPr lang="en-US" sz="1700">
                <a:latin typeface="Lato"/>
                <a:ea typeface="Lato"/>
                <a:cs typeface="Lato"/>
                <a:sym typeface="Lato"/>
              </a:rPr>
              <a:t>Often we want to work with multiple pieces of information.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Lato"/>
              <a:buChar char="●"/>
            </a:pPr>
            <a:r>
              <a:rPr lang="en-US" sz="1700">
                <a:latin typeface="Lato"/>
                <a:ea typeface="Lato"/>
                <a:cs typeface="Lato"/>
                <a:sym typeface="Lato"/>
              </a:rPr>
              <a:t>You can actually have as many parameters as you like!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Lato"/>
              <a:buChar char="●"/>
            </a:pPr>
            <a:r>
              <a:rPr lang="en-US" sz="1700">
                <a:latin typeface="Lato"/>
                <a:ea typeface="Lato"/>
                <a:cs typeface="Lato"/>
                <a:sym typeface="Lato"/>
              </a:rPr>
              <a:t>This function takes two numbers, adds them together and prints the result.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6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400"/>
              <a:t>Creating Functions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t/>
            </a:r>
            <a:endParaRPr sz="2400"/>
          </a:p>
        </p:txBody>
      </p:sp>
      <p:sp>
        <p:nvSpPr>
          <p:cNvPr id="513" name="Google Shape;513;p56"/>
          <p:cNvSpPr txBox="1"/>
          <p:nvPr/>
        </p:nvSpPr>
        <p:spPr>
          <a:xfrm>
            <a:off x="311688" y="1174613"/>
            <a:ext cx="8229600" cy="27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7700"/>
                </a:solidFill>
                <a:latin typeface="Fira Mono"/>
                <a:ea typeface="Fira Mono"/>
                <a:cs typeface="Fira Mono"/>
                <a:sym typeface="Fira Mono"/>
              </a:rPr>
              <a:t>def</a:t>
            </a:r>
            <a:r>
              <a:rPr lang="en-US" sz="3600">
                <a:solidFill>
                  <a:srgbClr val="000000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n-US" sz="3600">
                <a:solidFill>
                  <a:srgbClr val="0000FF"/>
                </a:solidFill>
                <a:latin typeface="Fira Mono"/>
                <a:ea typeface="Fira Mono"/>
                <a:cs typeface="Fira Mono"/>
                <a:sym typeface="Fira Mono"/>
              </a:rPr>
              <a:t>add</a:t>
            </a:r>
            <a:r>
              <a:rPr lang="en-US" sz="3600">
                <a:solidFill>
                  <a:srgbClr val="000000"/>
                </a:solidFill>
                <a:latin typeface="Fira Mono"/>
                <a:ea typeface="Fira Mono"/>
                <a:cs typeface="Fira Mono"/>
                <a:sym typeface="Fira Mono"/>
              </a:rPr>
              <a:t>(x, y):</a:t>
            </a:r>
            <a:br>
              <a:rPr lang="en-US" sz="3600">
                <a:solidFill>
                  <a:srgbClr val="000000"/>
                </a:solidFill>
                <a:latin typeface="Fira Mono"/>
                <a:ea typeface="Fira Mono"/>
                <a:cs typeface="Fira Mono"/>
                <a:sym typeface="Fira Mono"/>
              </a:rPr>
            </a:br>
            <a:br>
              <a:rPr lang="en-US" sz="3600">
                <a:solidFill>
                  <a:srgbClr val="000000"/>
                </a:solidFill>
                <a:latin typeface="Fira Mono"/>
                <a:ea typeface="Fira Mono"/>
                <a:cs typeface="Fira Mono"/>
                <a:sym typeface="Fira Mono"/>
              </a:rPr>
            </a:br>
            <a:br>
              <a:rPr lang="en-US" sz="3600">
                <a:solidFill>
                  <a:srgbClr val="000000"/>
                </a:solidFill>
                <a:latin typeface="Fira Mono"/>
                <a:ea typeface="Fira Mono"/>
                <a:cs typeface="Fira Mono"/>
                <a:sym typeface="Fira Mono"/>
              </a:rPr>
            </a:br>
            <a:r>
              <a:rPr lang="en-US" sz="3600">
                <a:solidFill>
                  <a:srgbClr val="9A0000"/>
                </a:solidFill>
                <a:latin typeface="Fira Mono"/>
                <a:ea typeface="Fira Mono"/>
                <a:cs typeface="Fira Mono"/>
                <a:sym typeface="Fira Mono"/>
              </a:rPr>
              <a:t>&gt;&gt;&gt;</a:t>
            </a:r>
            <a:r>
              <a:rPr lang="en-US" sz="3600">
                <a:solidFill>
                  <a:srgbClr val="000000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n-US" sz="3600">
                <a:latin typeface="Fira Mono"/>
                <a:ea typeface="Fira Mono"/>
                <a:cs typeface="Fira Mono"/>
                <a:sym typeface="Fira Mono"/>
              </a:rPr>
              <a:t>add</a:t>
            </a:r>
            <a:r>
              <a:rPr lang="en-US" sz="3600">
                <a:solidFill>
                  <a:srgbClr val="000000"/>
                </a:solidFill>
                <a:latin typeface="Fira Mono"/>
                <a:ea typeface="Fira Mono"/>
                <a:cs typeface="Fira Mono"/>
                <a:sym typeface="Fira Mono"/>
              </a:rPr>
              <a:t>(2, 3)</a:t>
            </a:r>
            <a:endParaRPr sz="3600">
              <a:solidFill>
                <a:srgbClr val="000000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cxnSp>
        <p:nvCxnSpPr>
          <p:cNvPr id="514" name="Google Shape;514;p56"/>
          <p:cNvCxnSpPr>
            <a:stCxn id="515" idx="2"/>
          </p:cNvCxnSpPr>
          <p:nvPr/>
        </p:nvCxnSpPr>
        <p:spPr>
          <a:xfrm>
            <a:off x="2095963" y="1582200"/>
            <a:ext cx="455700" cy="317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5" name="Google Shape;515;p56"/>
          <p:cNvSpPr txBox="1"/>
          <p:nvPr/>
        </p:nvSpPr>
        <p:spPr>
          <a:xfrm>
            <a:off x="1017013" y="1191000"/>
            <a:ext cx="21579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the </a:t>
            </a:r>
            <a:r>
              <a:rPr lang="en-US" sz="1800">
                <a:solidFill>
                  <a:srgbClr val="FF7700"/>
                </a:solidFill>
                <a:latin typeface="Fira Mono"/>
                <a:ea typeface="Fira Mono"/>
                <a:cs typeface="Fira Mono"/>
                <a:sym typeface="Fira Mono"/>
              </a:rPr>
              <a:t>def</a:t>
            </a: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keyword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6" name="Google Shape;516;p56"/>
          <p:cNvSpPr txBox="1"/>
          <p:nvPr/>
        </p:nvSpPr>
        <p:spPr>
          <a:xfrm>
            <a:off x="3392263" y="1094025"/>
            <a:ext cx="1865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function </a:t>
            </a:r>
            <a:r>
              <a:rPr b="1" lang="en-US" sz="1800">
                <a:latin typeface="Open Sans"/>
                <a:ea typeface="Open Sans"/>
                <a:cs typeface="Open Sans"/>
                <a:sym typeface="Open Sans"/>
              </a:rPr>
              <a:t>name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7" name="Google Shape;517;p56"/>
          <p:cNvSpPr txBox="1"/>
          <p:nvPr/>
        </p:nvSpPr>
        <p:spPr>
          <a:xfrm>
            <a:off x="5474713" y="952444"/>
            <a:ext cx="35235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function </a:t>
            </a:r>
            <a:r>
              <a:rPr b="1" lang="en-US" sz="1800">
                <a:latin typeface="Open Sans"/>
                <a:ea typeface="Open Sans"/>
                <a:cs typeface="Open Sans"/>
                <a:sym typeface="Open Sans"/>
              </a:rPr>
              <a:t>arguments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18" name="Google Shape;518;p56"/>
          <p:cNvCxnSpPr/>
          <p:nvPr/>
        </p:nvCxnSpPr>
        <p:spPr>
          <a:xfrm flipH="1">
            <a:off x="5355325" y="1429988"/>
            <a:ext cx="1177500" cy="4944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9" name="Google Shape;519;p56"/>
          <p:cNvSpPr txBox="1"/>
          <p:nvPr/>
        </p:nvSpPr>
        <p:spPr>
          <a:xfrm>
            <a:off x="3327975" y="2949075"/>
            <a:ext cx="1865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function </a:t>
            </a:r>
            <a:r>
              <a:rPr b="1" lang="en-US" sz="1800">
                <a:latin typeface="Open Sans"/>
                <a:ea typeface="Open Sans"/>
                <a:cs typeface="Open Sans"/>
                <a:sym typeface="Open Sans"/>
              </a:rPr>
              <a:t>name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20" name="Google Shape;520;p56"/>
          <p:cNvCxnSpPr/>
          <p:nvPr/>
        </p:nvCxnSpPr>
        <p:spPr>
          <a:xfrm>
            <a:off x="4256175" y="3451044"/>
            <a:ext cx="8700" cy="3537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1" name="Google Shape;521;p56"/>
          <p:cNvCxnSpPr/>
          <p:nvPr/>
        </p:nvCxnSpPr>
        <p:spPr>
          <a:xfrm>
            <a:off x="4318975" y="1485300"/>
            <a:ext cx="11700" cy="336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2" name="Google Shape;522;p56"/>
          <p:cNvSpPr txBox="1"/>
          <p:nvPr/>
        </p:nvSpPr>
        <p:spPr>
          <a:xfrm>
            <a:off x="382025" y="1618331"/>
            <a:ext cx="13659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Open Sans"/>
                <a:ea typeface="Open Sans"/>
                <a:cs typeface="Open Sans"/>
                <a:sym typeface="Open Sans"/>
              </a:rPr>
              <a:t>definition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7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400"/>
              <a:t>Giving something back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t/>
            </a:r>
            <a:endParaRPr sz="2400"/>
          </a:p>
        </p:txBody>
      </p:sp>
      <p:sp>
        <p:nvSpPr>
          <p:cNvPr id="528" name="Google Shape;528;p57"/>
          <p:cNvSpPr txBox="1"/>
          <p:nvPr>
            <p:ph idx="1" type="body"/>
          </p:nvPr>
        </p:nvSpPr>
        <p:spPr>
          <a:xfrm>
            <a:off x="457200" y="1200150"/>
            <a:ext cx="8229600" cy="360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900">
                <a:latin typeface="Lato"/>
                <a:ea typeface="Lato"/>
                <a:cs typeface="Lato"/>
                <a:sym typeface="Lato"/>
              </a:rPr>
              <a:t>At the moment our function just does a thing, but it‘s not able to give anything back to the main program. 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9A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9A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9A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9A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9A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sum has no value!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57"/>
          <p:cNvSpPr txBox="1"/>
          <p:nvPr/>
        </p:nvSpPr>
        <p:spPr>
          <a:xfrm>
            <a:off x="2443750" y="2147250"/>
            <a:ext cx="4234200" cy="171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A0000"/>
                </a:solidFill>
                <a:latin typeface="Fira Mono"/>
                <a:ea typeface="Fira Mono"/>
                <a:cs typeface="Fira Mono"/>
                <a:sym typeface="Fira Mono"/>
              </a:rPr>
              <a:t>&gt;&gt;&gt; </a:t>
            </a:r>
            <a:r>
              <a:rPr lang="en-US" sz="1800">
                <a:solidFill>
                  <a:srgbClr val="FF7400"/>
                </a:solidFill>
                <a:latin typeface="Fira Mono"/>
                <a:ea typeface="Fira Mono"/>
                <a:cs typeface="Fira Mono"/>
                <a:sym typeface="Fira Mono"/>
              </a:rPr>
              <a:t>def</a:t>
            </a:r>
            <a:r>
              <a:rPr lang="en-US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n-US" sz="1800">
                <a:solidFill>
                  <a:srgbClr val="0000FF"/>
                </a:solidFill>
                <a:latin typeface="Fira Mono"/>
                <a:ea typeface="Fira Mono"/>
                <a:cs typeface="Fira Mono"/>
                <a:sym typeface="Fira Mono"/>
              </a:rPr>
              <a:t>add</a:t>
            </a:r>
            <a:r>
              <a:rPr lang="en-US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(x, y):</a:t>
            </a:r>
            <a:br>
              <a:rPr lang="en-US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</a:br>
            <a:r>
              <a:rPr lang="en-US" sz="1800">
                <a:solidFill>
                  <a:srgbClr val="9A0000"/>
                </a:solidFill>
                <a:latin typeface="Fira Mono"/>
                <a:ea typeface="Fira Mono"/>
                <a:cs typeface="Fira Mono"/>
                <a:sym typeface="Fira Mono"/>
              </a:rPr>
              <a:t>...</a:t>
            </a:r>
            <a:r>
              <a:rPr lang="en-US" sz="1800">
                <a:solidFill>
                  <a:srgbClr val="9A00FF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n-US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  </a:t>
            </a:r>
            <a:r>
              <a:rPr lang="en-US" sz="1800">
                <a:solidFill>
                  <a:srgbClr val="9305A6"/>
                </a:solidFill>
                <a:latin typeface="Fira Mono"/>
                <a:ea typeface="Fira Mono"/>
                <a:cs typeface="Fira Mono"/>
                <a:sym typeface="Fira Mono"/>
              </a:rPr>
              <a:t>print</a:t>
            </a:r>
            <a:r>
              <a:rPr lang="en-US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(x + y)</a:t>
            </a:r>
            <a:br>
              <a:rPr lang="en-US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</a:br>
            <a:r>
              <a:rPr lang="en-US" sz="1800">
                <a:solidFill>
                  <a:srgbClr val="9A0000"/>
                </a:solidFill>
                <a:latin typeface="Fira Mono"/>
                <a:ea typeface="Fira Mono"/>
                <a:cs typeface="Fira Mono"/>
                <a:sym typeface="Fira Mono"/>
              </a:rPr>
              <a:t>&gt;&gt;&gt; </a:t>
            </a:r>
            <a:r>
              <a:rPr lang="en-US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sum = add(1, 3)</a:t>
            </a:r>
            <a:br>
              <a:rPr lang="en-US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</a:br>
            <a:r>
              <a:rPr lang="en-US" sz="1800">
                <a:solidFill>
                  <a:srgbClr val="0000FF"/>
                </a:solidFill>
                <a:latin typeface="Fira Mono"/>
                <a:ea typeface="Fira Mono"/>
                <a:cs typeface="Fira Mono"/>
                <a:sym typeface="Fira Mono"/>
              </a:rPr>
              <a:t>4</a:t>
            </a:r>
            <a:br>
              <a:rPr lang="en-US" sz="1800">
                <a:solidFill>
                  <a:srgbClr val="0000FF"/>
                </a:solidFill>
                <a:latin typeface="Fira Mono"/>
                <a:ea typeface="Fira Mono"/>
                <a:cs typeface="Fira Mono"/>
                <a:sym typeface="Fira Mono"/>
              </a:rPr>
            </a:br>
            <a:r>
              <a:rPr lang="en-US" sz="1800">
                <a:solidFill>
                  <a:srgbClr val="9A0000"/>
                </a:solidFill>
                <a:latin typeface="Fira Mono"/>
                <a:ea typeface="Fira Mono"/>
                <a:cs typeface="Fira Mono"/>
                <a:sym typeface="Fira Mono"/>
              </a:rPr>
              <a:t>&gt;&gt;&gt; </a:t>
            </a:r>
            <a:r>
              <a:rPr lang="en-US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sum</a:t>
            </a:r>
            <a:endParaRPr sz="18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8"/>
          <p:cNvSpPr/>
          <p:nvPr/>
        </p:nvSpPr>
        <p:spPr>
          <a:xfrm>
            <a:off x="2286000" y="1204938"/>
            <a:ext cx="4572000" cy="2733600"/>
          </a:xfrm>
          <a:prstGeom prst="rect">
            <a:avLst/>
          </a:prstGeom>
          <a:solidFill>
            <a:schemeClr val="accent2">
              <a:alpha val="8941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5" name="Google Shape;535;p58"/>
          <p:cNvGrpSpPr/>
          <p:nvPr/>
        </p:nvGrpSpPr>
        <p:grpSpPr>
          <a:xfrm>
            <a:off x="2899062" y="2524366"/>
            <a:ext cx="3345900" cy="566786"/>
            <a:chOff x="594362" y="1974291"/>
            <a:chExt cx="3345900" cy="566786"/>
          </a:xfrm>
        </p:grpSpPr>
        <p:cxnSp>
          <p:nvCxnSpPr>
            <p:cNvPr id="536" name="Google Shape;536;p58"/>
            <p:cNvCxnSpPr/>
            <p:nvPr/>
          </p:nvCxnSpPr>
          <p:spPr>
            <a:xfrm>
              <a:off x="1771187" y="1974291"/>
              <a:ext cx="9144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537" name="Google Shape;537;p58"/>
            <p:cNvSpPr txBox="1"/>
            <p:nvPr/>
          </p:nvSpPr>
          <p:spPr>
            <a:xfrm>
              <a:off x="594362" y="2079377"/>
              <a:ext cx="334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>
                  <a:solidFill>
                    <a:schemeClr val="accent1"/>
                  </a:solidFill>
                  <a:latin typeface="Lato Black"/>
                  <a:ea typeface="Lato Black"/>
                  <a:cs typeface="Lato Black"/>
                  <a:sym typeface="Lato Black"/>
                </a:rPr>
                <a:t>CLASS ACTIVITY</a:t>
              </a:r>
              <a:endParaRPr b="0" i="0" sz="3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</p:grpSp>
      <p:grpSp>
        <p:nvGrpSpPr>
          <p:cNvPr id="538" name="Google Shape;538;p58"/>
          <p:cNvGrpSpPr/>
          <p:nvPr/>
        </p:nvGrpSpPr>
        <p:grpSpPr>
          <a:xfrm>
            <a:off x="4377401" y="2052355"/>
            <a:ext cx="426606" cy="426606"/>
            <a:chOff x="2818" y="1137"/>
            <a:chExt cx="2100" cy="2100"/>
          </a:xfrm>
        </p:grpSpPr>
        <p:sp>
          <p:nvSpPr>
            <p:cNvPr id="539" name="Google Shape;539;p58"/>
            <p:cNvSpPr/>
            <p:nvPr/>
          </p:nvSpPr>
          <p:spPr>
            <a:xfrm>
              <a:off x="2818" y="1137"/>
              <a:ext cx="2100" cy="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58"/>
            <p:cNvSpPr/>
            <p:nvPr/>
          </p:nvSpPr>
          <p:spPr>
            <a:xfrm>
              <a:off x="3064" y="1383"/>
              <a:ext cx="1554" cy="1556"/>
            </a:xfrm>
            <a:custGeom>
              <a:rect b="b" l="l" r="r" t="t"/>
              <a:pathLst>
                <a:path extrusionOk="0" h="760" w="760">
                  <a:moveTo>
                    <a:pt x="162" y="464"/>
                  </a:moveTo>
                  <a:cubicBezTo>
                    <a:pt x="162" y="738"/>
                    <a:pt x="162" y="738"/>
                    <a:pt x="162" y="738"/>
                  </a:cubicBezTo>
                  <a:cubicBezTo>
                    <a:pt x="162" y="751"/>
                    <a:pt x="152" y="760"/>
                    <a:pt x="140" y="760"/>
                  </a:cubicBezTo>
                  <a:cubicBezTo>
                    <a:pt x="22" y="760"/>
                    <a:pt x="22" y="760"/>
                    <a:pt x="22" y="760"/>
                  </a:cubicBezTo>
                  <a:cubicBezTo>
                    <a:pt x="9" y="760"/>
                    <a:pt x="0" y="751"/>
                    <a:pt x="0" y="738"/>
                  </a:cubicBezTo>
                  <a:cubicBezTo>
                    <a:pt x="0" y="464"/>
                    <a:pt x="0" y="464"/>
                    <a:pt x="0" y="464"/>
                  </a:cubicBezTo>
                  <a:cubicBezTo>
                    <a:pt x="0" y="452"/>
                    <a:pt x="9" y="442"/>
                    <a:pt x="22" y="442"/>
                  </a:cubicBezTo>
                  <a:cubicBezTo>
                    <a:pt x="140" y="442"/>
                    <a:pt x="140" y="442"/>
                    <a:pt x="140" y="442"/>
                  </a:cubicBezTo>
                  <a:cubicBezTo>
                    <a:pt x="152" y="442"/>
                    <a:pt x="162" y="452"/>
                    <a:pt x="162" y="464"/>
                  </a:cubicBezTo>
                  <a:close/>
                  <a:moveTo>
                    <a:pt x="340" y="318"/>
                  </a:moveTo>
                  <a:cubicBezTo>
                    <a:pt x="221" y="318"/>
                    <a:pt x="221" y="318"/>
                    <a:pt x="221" y="318"/>
                  </a:cubicBezTo>
                  <a:cubicBezTo>
                    <a:pt x="209" y="318"/>
                    <a:pt x="199" y="328"/>
                    <a:pt x="199" y="340"/>
                  </a:cubicBezTo>
                  <a:cubicBezTo>
                    <a:pt x="199" y="738"/>
                    <a:pt x="199" y="738"/>
                    <a:pt x="199" y="738"/>
                  </a:cubicBezTo>
                  <a:cubicBezTo>
                    <a:pt x="199" y="751"/>
                    <a:pt x="209" y="760"/>
                    <a:pt x="221" y="760"/>
                  </a:cubicBezTo>
                  <a:cubicBezTo>
                    <a:pt x="340" y="760"/>
                    <a:pt x="340" y="760"/>
                    <a:pt x="340" y="760"/>
                  </a:cubicBezTo>
                  <a:cubicBezTo>
                    <a:pt x="352" y="760"/>
                    <a:pt x="362" y="751"/>
                    <a:pt x="362" y="738"/>
                  </a:cubicBezTo>
                  <a:cubicBezTo>
                    <a:pt x="362" y="340"/>
                    <a:pt x="362" y="340"/>
                    <a:pt x="362" y="340"/>
                  </a:cubicBezTo>
                  <a:cubicBezTo>
                    <a:pt x="362" y="328"/>
                    <a:pt x="352" y="318"/>
                    <a:pt x="340" y="318"/>
                  </a:cubicBezTo>
                  <a:close/>
                  <a:moveTo>
                    <a:pt x="539" y="179"/>
                  </a:moveTo>
                  <a:cubicBezTo>
                    <a:pt x="420" y="179"/>
                    <a:pt x="420" y="179"/>
                    <a:pt x="420" y="179"/>
                  </a:cubicBezTo>
                  <a:cubicBezTo>
                    <a:pt x="408" y="179"/>
                    <a:pt x="398" y="189"/>
                    <a:pt x="398" y="201"/>
                  </a:cubicBezTo>
                  <a:cubicBezTo>
                    <a:pt x="398" y="738"/>
                    <a:pt x="398" y="738"/>
                    <a:pt x="398" y="738"/>
                  </a:cubicBezTo>
                  <a:cubicBezTo>
                    <a:pt x="398" y="751"/>
                    <a:pt x="408" y="760"/>
                    <a:pt x="420" y="760"/>
                  </a:cubicBezTo>
                  <a:cubicBezTo>
                    <a:pt x="539" y="760"/>
                    <a:pt x="539" y="760"/>
                    <a:pt x="539" y="760"/>
                  </a:cubicBezTo>
                  <a:cubicBezTo>
                    <a:pt x="551" y="760"/>
                    <a:pt x="561" y="751"/>
                    <a:pt x="561" y="738"/>
                  </a:cubicBezTo>
                  <a:cubicBezTo>
                    <a:pt x="561" y="201"/>
                    <a:pt x="561" y="201"/>
                    <a:pt x="561" y="201"/>
                  </a:cubicBezTo>
                  <a:cubicBezTo>
                    <a:pt x="561" y="189"/>
                    <a:pt x="551" y="179"/>
                    <a:pt x="539" y="179"/>
                  </a:cubicBezTo>
                  <a:close/>
                  <a:moveTo>
                    <a:pt x="738" y="0"/>
                  </a:moveTo>
                  <a:cubicBezTo>
                    <a:pt x="620" y="0"/>
                    <a:pt x="620" y="0"/>
                    <a:pt x="620" y="0"/>
                  </a:cubicBezTo>
                  <a:cubicBezTo>
                    <a:pt x="608" y="0"/>
                    <a:pt x="598" y="9"/>
                    <a:pt x="598" y="22"/>
                  </a:cubicBezTo>
                  <a:cubicBezTo>
                    <a:pt x="598" y="738"/>
                    <a:pt x="598" y="738"/>
                    <a:pt x="598" y="738"/>
                  </a:cubicBezTo>
                  <a:cubicBezTo>
                    <a:pt x="598" y="751"/>
                    <a:pt x="608" y="760"/>
                    <a:pt x="620" y="760"/>
                  </a:cubicBezTo>
                  <a:cubicBezTo>
                    <a:pt x="738" y="760"/>
                    <a:pt x="738" y="760"/>
                    <a:pt x="738" y="760"/>
                  </a:cubicBezTo>
                  <a:cubicBezTo>
                    <a:pt x="751" y="760"/>
                    <a:pt x="760" y="751"/>
                    <a:pt x="760" y="738"/>
                  </a:cubicBezTo>
                  <a:cubicBezTo>
                    <a:pt x="760" y="22"/>
                    <a:pt x="760" y="22"/>
                    <a:pt x="760" y="22"/>
                  </a:cubicBezTo>
                  <a:cubicBezTo>
                    <a:pt x="760" y="9"/>
                    <a:pt x="751" y="0"/>
                    <a:pt x="738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 sz="2400"/>
              <a:t>Edmodo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268" name="Google Shape;268;p32"/>
          <p:cNvSpPr/>
          <p:nvPr/>
        </p:nvSpPr>
        <p:spPr>
          <a:xfrm>
            <a:off x="584175" y="1035725"/>
            <a:ext cx="2829000" cy="1548300"/>
          </a:xfrm>
          <a:prstGeom prst="roundRect">
            <a:avLst>
              <a:gd fmla="val 4989" name="adj"/>
            </a:avLst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32"/>
          <p:cNvSpPr txBox="1"/>
          <p:nvPr/>
        </p:nvSpPr>
        <p:spPr>
          <a:xfrm>
            <a:off x="761325" y="1543049"/>
            <a:ext cx="24747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Lato"/>
              <a:buChar char="●"/>
            </a:pPr>
            <a:r>
              <a:rPr lang="en-US" sz="10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Slides</a:t>
            </a:r>
            <a:endParaRPr sz="10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Lato"/>
              <a:buChar char="●"/>
            </a:pPr>
            <a:r>
              <a:rPr lang="en-US" sz="10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Learning Material</a:t>
            </a:r>
            <a:endParaRPr sz="10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Lato"/>
              <a:buChar char="●"/>
            </a:pPr>
            <a:r>
              <a:rPr lang="en-US" sz="10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Exercises/ Assignments / Quizzes</a:t>
            </a:r>
            <a:endParaRPr sz="10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Lato"/>
              <a:buChar char="●"/>
            </a:pPr>
            <a:r>
              <a:rPr lang="en-US" sz="10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Tutorial Videos</a:t>
            </a:r>
            <a:endParaRPr sz="10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32"/>
          <p:cNvSpPr txBox="1"/>
          <p:nvPr/>
        </p:nvSpPr>
        <p:spPr>
          <a:xfrm>
            <a:off x="758625" y="1177230"/>
            <a:ext cx="24801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Resource Hub </a:t>
            </a:r>
            <a:endParaRPr b="1" i="0" sz="12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32"/>
          <p:cNvSpPr/>
          <p:nvPr/>
        </p:nvSpPr>
        <p:spPr>
          <a:xfrm>
            <a:off x="584175" y="2957500"/>
            <a:ext cx="2829000" cy="1548300"/>
          </a:xfrm>
          <a:prstGeom prst="roundRect">
            <a:avLst>
              <a:gd fmla="val 4989" name="adj"/>
            </a:avLst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32"/>
          <p:cNvSpPr txBox="1"/>
          <p:nvPr/>
        </p:nvSpPr>
        <p:spPr>
          <a:xfrm>
            <a:off x="761325" y="3464824"/>
            <a:ext cx="24747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Lato"/>
              <a:buChar char="●"/>
            </a:pPr>
            <a:r>
              <a:rPr lang="en-US" sz="10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Directly message teachers</a:t>
            </a:r>
            <a:endParaRPr sz="10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Lato"/>
              <a:buChar char="●"/>
            </a:pPr>
            <a:r>
              <a:rPr lang="en-US" sz="10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Post Questions</a:t>
            </a:r>
            <a:endParaRPr sz="10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Lato"/>
              <a:buChar char="●"/>
            </a:pPr>
            <a:r>
              <a:rPr lang="en-US" sz="10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Post Screenshots of your work </a:t>
            </a:r>
            <a:endParaRPr sz="10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32"/>
          <p:cNvSpPr txBox="1"/>
          <p:nvPr/>
        </p:nvSpPr>
        <p:spPr>
          <a:xfrm>
            <a:off x="758625" y="3099005"/>
            <a:ext cx="24801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Communication</a:t>
            </a:r>
            <a:endParaRPr b="1" i="0" sz="12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4" name="Google Shape;2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075" y="1274988"/>
            <a:ext cx="2593524" cy="259352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2"/>
          <p:cNvSpPr/>
          <p:nvPr/>
        </p:nvSpPr>
        <p:spPr>
          <a:xfrm>
            <a:off x="6282075" y="1797600"/>
            <a:ext cx="2829000" cy="1548300"/>
          </a:xfrm>
          <a:prstGeom prst="roundRect">
            <a:avLst>
              <a:gd fmla="val 4989" name="adj"/>
            </a:avLst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en-US" sz="12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WHEN TO CHECK</a:t>
            </a:r>
            <a:endParaRPr b="1" sz="1200" u="sng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FRIDAY AFTERNOON EVERY WEEK</a:t>
            </a:r>
            <a:endParaRPr b="0" i="0" sz="15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9"/>
          <p:cNvSpPr/>
          <p:nvPr/>
        </p:nvSpPr>
        <p:spPr>
          <a:xfrm>
            <a:off x="2286000" y="1204938"/>
            <a:ext cx="4572000" cy="2733600"/>
          </a:xfrm>
          <a:prstGeom prst="rect">
            <a:avLst/>
          </a:prstGeom>
          <a:solidFill>
            <a:schemeClr val="accent2">
              <a:alpha val="8941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6" name="Google Shape;546;p59"/>
          <p:cNvGrpSpPr/>
          <p:nvPr/>
        </p:nvGrpSpPr>
        <p:grpSpPr>
          <a:xfrm>
            <a:off x="2899062" y="2524366"/>
            <a:ext cx="3345900" cy="566786"/>
            <a:chOff x="594362" y="1974291"/>
            <a:chExt cx="3345900" cy="566786"/>
          </a:xfrm>
        </p:grpSpPr>
        <p:cxnSp>
          <p:nvCxnSpPr>
            <p:cNvPr id="547" name="Google Shape;547;p59"/>
            <p:cNvCxnSpPr/>
            <p:nvPr/>
          </p:nvCxnSpPr>
          <p:spPr>
            <a:xfrm>
              <a:off x="1771187" y="1974291"/>
              <a:ext cx="9144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548" name="Google Shape;548;p59"/>
            <p:cNvSpPr txBox="1"/>
            <p:nvPr/>
          </p:nvSpPr>
          <p:spPr>
            <a:xfrm>
              <a:off x="594362" y="2079377"/>
              <a:ext cx="334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>
                  <a:solidFill>
                    <a:schemeClr val="accent1"/>
                  </a:solidFill>
                  <a:latin typeface="Lato Black"/>
                  <a:ea typeface="Lato Black"/>
                  <a:cs typeface="Lato Black"/>
                  <a:sym typeface="Lato Black"/>
                </a:rPr>
                <a:t>CLASS PROJECT</a:t>
              </a:r>
              <a:endParaRPr b="0" i="0" sz="3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</p:grpSp>
      <p:sp>
        <p:nvSpPr>
          <p:cNvPr id="549" name="Google Shape;549;p59"/>
          <p:cNvSpPr/>
          <p:nvPr/>
        </p:nvSpPr>
        <p:spPr>
          <a:xfrm>
            <a:off x="4290477" y="2082825"/>
            <a:ext cx="563025" cy="353150"/>
          </a:xfrm>
          <a:custGeom>
            <a:rect b="b" l="l" r="r" t="t"/>
            <a:pathLst>
              <a:path extrusionOk="0" h="164" w="245">
                <a:moveTo>
                  <a:pt x="0" y="136"/>
                </a:moveTo>
                <a:cubicBezTo>
                  <a:pt x="0" y="136"/>
                  <a:pt x="0" y="135"/>
                  <a:pt x="0" y="135"/>
                </a:cubicBezTo>
                <a:cubicBezTo>
                  <a:pt x="1" y="134"/>
                  <a:pt x="1" y="134"/>
                  <a:pt x="1" y="133"/>
                </a:cubicBezTo>
                <a:cubicBezTo>
                  <a:pt x="8" y="71"/>
                  <a:pt x="8" y="71"/>
                  <a:pt x="8" y="71"/>
                </a:cubicBezTo>
                <a:cubicBezTo>
                  <a:pt x="13" y="79"/>
                  <a:pt x="19" y="85"/>
                  <a:pt x="26" y="91"/>
                </a:cubicBezTo>
                <a:cubicBezTo>
                  <a:pt x="34" y="96"/>
                  <a:pt x="43" y="99"/>
                  <a:pt x="52" y="99"/>
                </a:cubicBezTo>
                <a:cubicBezTo>
                  <a:pt x="63" y="99"/>
                  <a:pt x="73" y="95"/>
                  <a:pt x="82" y="88"/>
                </a:cubicBezTo>
                <a:cubicBezTo>
                  <a:pt x="91" y="81"/>
                  <a:pt x="97" y="73"/>
                  <a:pt x="100" y="62"/>
                </a:cubicBezTo>
                <a:cubicBezTo>
                  <a:pt x="96" y="71"/>
                  <a:pt x="91" y="79"/>
                  <a:pt x="82" y="85"/>
                </a:cubicBezTo>
                <a:cubicBezTo>
                  <a:pt x="75" y="91"/>
                  <a:pt x="65" y="94"/>
                  <a:pt x="55" y="94"/>
                </a:cubicBezTo>
                <a:cubicBezTo>
                  <a:pt x="42" y="94"/>
                  <a:pt x="31" y="89"/>
                  <a:pt x="22" y="80"/>
                </a:cubicBezTo>
                <a:cubicBezTo>
                  <a:pt x="13" y="71"/>
                  <a:pt x="8" y="60"/>
                  <a:pt x="8" y="47"/>
                </a:cubicBezTo>
                <a:cubicBezTo>
                  <a:pt x="8" y="34"/>
                  <a:pt x="13" y="23"/>
                  <a:pt x="22" y="14"/>
                </a:cubicBezTo>
                <a:cubicBezTo>
                  <a:pt x="31" y="5"/>
                  <a:pt x="42" y="0"/>
                  <a:pt x="55" y="0"/>
                </a:cubicBezTo>
                <a:cubicBezTo>
                  <a:pt x="69" y="0"/>
                  <a:pt x="81" y="5"/>
                  <a:pt x="90" y="16"/>
                </a:cubicBezTo>
                <a:cubicBezTo>
                  <a:pt x="155" y="16"/>
                  <a:pt x="155" y="16"/>
                  <a:pt x="155" y="16"/>
                </a:cubicBezTo>
                <a:cubicBezTo>
                  <a:pt x="165" y="5"/>
                  <a:pt x="177" y="0"/>
                  <a:pt x="190" y="0"/>
                </a:cubicBezTo>
                <a:cubicBezTo>
                  <a:pt x="203" y="0"/>
                  <a:pt x="214" y="5"/>
                  <a:pt x="223" y="14"/>
                </a:cubicBezTo>
                <a:cubicBezTo>
                  <a:pt x="232" y="23"/>
                  <a:pt x="237" y="34"/>
                  <a:pt x="237" y="47"/>
                </a:cubicBezTo>
                <a:cubicBezTo>
                  <a:pt x="237" y="60"/>
                  <a:pt x="232" y="71"/>
                  <a:pt x="223" y="80"/>
                </a:cubicBezTo>
                <a:cubicBezTo>
                  <a:pt x="214" y="89"/>
                  <a:pt x="203" y="94"/>
                  <a:pt x="190" y="94"/>
                </a:cubicBezTo>
                <a:cubicBezTo>
                  <a:pt x="180" y="94"/>
                  <a:pt x="171" y="91"/>
                  <a:pt x="163" y="85"/>
                </a:cubicBezTo>
                <a:cubicBezTo>
                  <a:pt x="155" y="79"/>
                  <a:pt x="150" y="72"/>
                  <a:pt x="146" y="63"/>
                </a:cubicBezTo>
                <a:cubicBezTo>
                  <a:pt x="149" y="73"/>
                  <a:pt x="155" y="81"/>
                  <a:pt x="164" y="88"/>
                </a:cubicBezTo>
                <a:cubicBezTo>
                  <a:pt x="173" y="94"/>
                  <a:pt x="183" y="98"/>
                  <a:pt x="194" y="98"/>
                </a:cubicBezTo>
                <a:cubicBezTo>
                  <a:pt x="203" y="98"/>
                  <a:pt x="211" y="95"/>
                  <a:pt x="219" y="90"/>
                </a:cubicBezTo>
                <a:cubicBezTo>
                  <a:pt x="227" y="84"/>
                  <a:pt x="233" y="77"/>
                  <a:pt x="237" y="69"/>
                </a:cubicBezTo>
                <a:cubicBezTo>
                  <a:pt x="245" y="133"/>
                  <a:pt x="245" y="133"/>
                  <a:pt x="245" y="133"/>
                </a:cubicBezTo>
                <a:cubicBezTo>
                  <a:pt x="245" y="134"/>
                  <a:pt x="245" y="134"/>
                  <a:pt x="245" y="135"/>
                </a:cubicBezTo>
                <a:cubicBezTo>
                  <a:pt x="245" y="135"/>
                  <a:pt x="245" y="136"/>
                  <a:pt x="245" y="136"/>
                </a:cubicBezTo>
                <a:cubicBezTo>
                  <a:pt x="245" y="144"/>
                  <a:pt x="242" y="151"/>
                  <a:pt x="237" y="156"/>
                </a:cubicBezTo>
                <a:cubicBezTo>
                  <a:pt x="231" y="161"/>
                  <a:pt x="224" y="164"/>
                  <a:pt x="216" y="164"/>
                </a:cubicBezTo>
                <a:cubicBezTo>
                  <a:pt x="213" y="164"/>
                  <a:pt x="209" y="164"/>
                  <a:pt x="206" y="162"/>
                </a:cubicBezTo>
                <a:cubicBezTo>
                  <a:pt x="203" y="161"/>
                  <a:pt x="200" y="160"/>
                  <a:pt x="197" y="158"/>
                </a:cubicBezTo>
                <a:cubicBezTo>
                  <a:pt x="195" y="156"/>
                  <a:pt x="192" y="153"/>
                  <a:pt x="190" y="151"/>
                </a:cubicBezTo>
                <a:cubicBezTo>
                  <a:pt x="187" y="148"/>
                  <a:pt x="185" y="145"/>
                  <a:pt x="184" y="141"/>
                </a:cubicBezTo>
                <a:cubicBezTo>
                  <a:pt x="152" y="78"/>
                  <a:pt x="152" y="78"/>
                  <a:pt x="152" y="78"/>
                </a:cubicBezTo>
                <a:cubicBezTo>
                  <a:pt x="94" y="78"/>
                  <a:pt x="94" y="78"/>
                  <a:pt x="94" y="78"/>
                </a:cubicBezTo>
                <a:cubicBezTo>
                  <a:pt x="62" y="141"/>
                  <a:pt x="62" y="141"/>
                  <a:pt x="62" y="141"/>
                </a:cubicBezTo>
                <a:cubicBezTo>
                  <a:pt x="60" y="144"/>
                  <a:pt x="58" y="147"/>
                  <a:pt x="56" y="150"/>
                </a:cubicBezTo>
                <a:cubicBezTo>
                  <a:pt x="54" y="152"/>
                  <a:pt x="51" y="155"/>
                  <a:pt x="48" y="157"/>
                </a:cubicBezTo>
                <a:cubicBezTo>
                  <a:pt x="41" y="162"/>
                  <a:pt x="35" y="164"/>
                  <a:pt x="29" y="164"/>
                </a:cubicBezTo>
                <a:cubicBezTo>
                  <a:pt x="29" y="164"/>
                  <a:pt x="29" y="164"/>
                  <a:pt x="29" y="164"/>
                </a:cubicBezTo>
                <a:cubicBezTo>
                  <a:pt x="21" y="164"/>
                  <a:pt x="14" y="161"/>
                  <a:pt x="9" y="156"/>
                </a:cubicBezTo>
                <a:cubicBezTo>
                  <a:pt x="3" y="151"/>
                  <a:pt x="0" y="144"/>
                  <a:pt x="0" y="136"/>
                </a:cubicBezTo>
                <a:close/>
                <a:moveTo>
                  <a:pt x="26" y="55"/>
                </a:moveTo>
                <a:cubicBezTo>
                  <a:pt x="42" y="55"/>
                  <a:pt x="42" y="55"/>
                  <a:pt x="42" y="55"/>
                </a:cubicBezTo>
                <a:cubicBezTo>
                  <a:pt x="50" y="47"/>
                  <a:pt x="50" y="47"/>
                  <a:pt x="50" y="47"/>
                </a:cubicBezTo>
                <a:cubicBezTo>
                  <a:pt x="42" y="39"/>
                  <a:pt x="42" y="39"/>
                  <a:pt x="42" y="39"/>
                </a:cubicBezTo>
                <a:cubicBezTo>
                  <a:pt x="26" y="39"/>
                  <a:pt x="26" y="39"/>
                  <a:pt x="26" y="39"/>
                </a:cubicBezTo>
                <a:lnTo>
                  <a:pt x="26" y="55"/>
                </a:lnTo>
                <a:close/>
                <a:moveTo>
                  <a:pt x="47" y="34"/>
                </a:moveTo>
                <a:cubicBezTo>
                  <a:pt x="55" y="42"/>
                  <a:pt x="55" y="42"/>
                  <a:pt x="55" y="42"/>
                </a:cubicBezTo>
                <a:cubicBezTo>
                  <a:pt x="63" y="34"/>
                  <a:pt x="63" y="34"/>
                  <a:pt x="63" y="34"/>
                </a:cubicBezTo>
                <a:cubicBezTo>
                  <a:pt x="63" y="18"/>
                  <a:pt x="63" y="18"/>
                  <a:pt x="63" y="18"/>
                </a:cubicBezTo>
                <a:cubicBezTo>
                  <a:pt x="47" y="18"/>
                  <a:pt x="47" y="18"/>
                  <a:pt x="47" y="18"/>
                </a:cubicBezTo>
                <a:lnTo>
                  <a:pt x="47" y="34"/>
                </a:lnTo>
                <a:close/>
                <a:moveTo>
                  <a:pt x="47" y="76"/>
                </a:moveTo>
                <a:cubicBezTo>
                  <a:pt x="63" y="76"/>
                  <a:pt x="63" y="76"/>
                  <a:pt x="63" y="76"/>
                </a:cubicBezTo>
                <a:cubicBezTo>
                  <a:pt x="63" y="60"/>
                  <a:pt x="63" y="60"/>
                  <a:pt x="63" y="60"/>
                </a:cubicBezTo>
                <a:cubicBezTo>
                  <a:pt x="55" y="52"/>
                  <a:pt x="55" y="52"/>
                  <a:pt x="55" y="52"/>
                </a:cubicBezTo>
                <a:cubicBezTo>
                  <a:pt x="47" y="60"/>
                  <a:pt x="47" y="60"/>
                  <a:pt x="47" y="60"/>
                </a:cubicBezTo>
                <a:lnTo>
                  <a:pt x="47" y="76"/>
                </a:lnTo>
                <a:close/>
                <a:moveTo>
                  <a:pt x="60" y="47"/>
                </a:moveTo>
                <a:cubicBezTo>
                  <a:pt x="68" y="55"/>
                  <a:pt x="68" y="55"/>
                  <a:pt x="68" y="55"/>
                </a:cubicBezTo>
                <a:cubicBezTo>
                  <a:pt x="84" y="55"/>
                  <a:pt x="84" y="55"/>
                  <a:pt x="84" y="55"/>
                </a:cubicBezTo>
                <a:cubicBezTo>
                  <a:pt x="84" y="39"/>
                  <a:pt x="84" y="39"/>
                  <a:pt x="84" y="39"/>
                </a:cubicBezTo>
                <a:cubicBezTo>
                  <a:pt x="68" y="39"/>
                  <a:pt x="68" y="39"/>
                  <a:pt x="68" y="39"/>
                </a:cubicBezTo>
                <a:lnTo>
                  <a:pt x="60" y="47"/>
                </a:lnTo>
                <a:close/>
                <a:moveTo>
                  <a:pt x="102" y="47"/>
                </a:moveTo>
                <a:cubicBezTo>
                  <a:pt x="102" y="49"/>
                  <a:pt x="103" y="49"/>
                  <a:pt x="104" y="49"/>
                </a:cubicBezTo>
                <a:cubicBezTo>
                  <a:pt x="117" y="49"/>
                  <a:pt x="117" y="49"/>
                  <a:pt x="117" y="49"/>
                </a:cubicBezTo>
                <a:cubicBezTo>
                  <a:pt x="118" y="49"/>
                  <a:pt x="119" y="49"/>
                  <a:pt x="119" y="49"/>
                </a:cubicBezTo>
                <a:cubicBezTo>
                  <a:pt x="120" y="48"/>
                  <a:pt x="120" y="47"/>
                  <a:pt x="120" y="47"/>
                </a:cubicBezTo>
                <a:cubicBezTo>
                  <a:pt x="120" y="46"/>
                  <a:pt x="120" y="46"/>
                  <a:pt x="119" y="45"/>
                </a:cubicBezTo>
                <a:cubicBezTo>
                  <a:pt x="119" y="45"/>
                  <a:pt x="118" y="44"/>
                  <a:pt x="117" y="44"/>
                </a:cubicBezTo>
                <a:cubicBezTo>
                  <a:pt x="104" y="44"/>
                  <a:pt x="104" y="44"/>
                  <a:pt x="104" y="44"/>
                </a:cubicBezTo>
                <a:cubicBezTo>
                  <a:pt x="103" y="44"/>
                  <a:pt x="102" y="45"/>
                  <a:pt x="102" y="47"/>
                </a:cubicBezTo>
                <a:close/>
                <a:moveTo>
                  <a:pt x="141" y="49"/>
                </a:moveTo>
                <a:cubicBezTo>
                  <a:pt x="143" y="49"/>
                  <a:pt x="143" y="49"/>
                  <a:pt x="143" y="47"/>
                </a:cubicBezTo>
                <a:cubicBezTo>
                  <a:pt x="143" y="45"/>
                  <a:pt x="143" y="44"/>
                  <a:pt x="141" y="44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27" y="44"/>
                  <a:pt x="126" y="45"/>
                  <a:pt x="126" y="45"/>
                </a:cubicBezTo>
                <a:cubicBezTo>
                  <a:pt x="125" y="46"/>
                  <a:pt x="125" y="46"/>
                  <a:pt x="125" y="47"/>
                </a:cubicBezTo>
                <a:cubicBezTo>
                  <a:pt x="125" y="47"/>
                  <a:pt x="125" y="48"/>
                  <a:pt x="126" y="49"/>
                </a:cubicBezTo>
                <a:cubicBezTo>
                  <a:pt x="126" y="49"/>
                  <a:pt x="127" y="49"/>
                  <a:pt x="128" y="49"/>
                </a:cubicBezTo>
                <a:lnTo>
                  <a:pt x="141" y="49"/>
                </a:lnTo>
                <a:close/>
                <a:moveTo>
                  <a:pt x="173" y="56"/>
                </a:moveTo>
                <a:cubicBezTo>
                  <a:pt x="175" y="56"/>
                  <a:pt x="177" y="55"/>
                  <a:pt x="179" y="53"/>
                </a:cubicBezTo>
                <a:cubicBezTo>
                  <a:pt x="181" y="51"/>
                  <a:pt x="182" y="49"/>
                  <a:pt x="182" y="47"/>
                </a:cubicBezTo>
                <a:cubicBezTo>
                  <a:pt x="182" y="44"/>
                  <a:pt x="181" y="42"/>
                  <a:pt x="179" y="41"/>
                </a:cubicBezTo>
                <a:cubicBezTo>
                  <a:pt x="177" y="39"/>
                  <a:pt x="175" y="38"/>
                  <a:pt x="173" y="38"/>
                </a:cubicBezTo>
                <a:cubicBezTo>
                  <a:pt x="171" y="38"/>
                  <a:pt x="169" y="39"/>
                  <a:pt x="167" y="41"/>
                </a:cubicBezTo>
                <a:cubicBezTo>
                  <a:pt x="165" y="42"/>
                  <a:pt x="164" y="44"/>
                  <a:pt x="164" y="47"/>
                </a:cubicBezTo>
                <a:cubicBezTo>
                  <a:pt x="164" y="49"/>
                  <a:pt x="165" y="51"/>
                  <a:pt x="167" y="53"/>
                </a:cubicBezTo>
                <a:cubicBezTo>
                  <a:pt x="169" y="55"/>
                  <a:pt x="171" y="56"/>
                  <a:pt x="173" y="56"/>
                </a:cubicBezTo>
                <a:close/>
                <a:moveTo>
                  <a:pt x="182" y="30"/>
                </a:moveTo>
                <a:cubicBezTo>
                  <a:pt x="182" y="32"/>
                  <a:pt x="182" y="34"/>
                  <a:pt x="184" y="36"/>
                </a:cubicBezTo>
                <a:cubicBezTo>
                  <a:pt x="186" y="37"/>
                  <a:pt x="188" y="38"/>
                  <a:pt x="190" y="38"/>
                </a:cubicBezTo>
                <a:cubicBezTo>
                  <a:pt x="193" y="38"/>
                  <a:pt x="195" y="37"/>
                  <a:pt x="197" y="36"/>
                </a:cubicBezTo>
                <a:cubicBezTo>
                  <a:pt x="198" y="34"/>
                  <a:pt x="199" y="32"/>
                  <a:pt x="199" y="30"/>
                </a:cubicBezTo>
                <a:cubicBezTo>
                  <a:pt x="199" y="27"/>
                  <a:pt x="198" y="25"/>
                  <a:pt x="197" y="23"/>
                </a:cubicBezTo>
                <a:cubicBezTo>
                  <a:pt x="195" y="22"/>
                  <a:pt x="193" y="21"/>
                  <a:pt x="190" y="21"/>
                </a:cubicBezTo>
                <a:cubicBezTo>
                  <a:pt x="188" y="21"/>
                  <a:pt x="186" y="22"/>
                  <a:pt x="184" y="23"/>
                </a:cubicBezTo>
                <a:cubicBezTo>
                  <a:pt x="182" y="25"/>
                  <a:pt x="182" y="27"/>
                  <a:pt x="182" y="30"/>
                </a:cubicBezTo>
                <a:close/>
                <a:moveTo>
                  <a:pt x="182" y="64"/>
                </a:moveTo>
                <a:cubicBezTo>
                  <a:pt x="182" y="66"/>
                  <a:pt x="182" y="68"/>
                  <a:pt x="184" y="70"/>
                </a:cubicBezTo>
                <a:cubicBezTo>
                  <a:pt x="186" y="72"/>
                  <a:pt x="188" y="73"/>
                  <a:pt x="190" y="73"/>
                </a:cubicBezTo>
                <a:cubicBezTo>
                  <a:pt x="193" y="73"/>
                  <a:pt x="195" y="72"/>
                  <a:pt x="197" y="70"/>
                </a:cubicBezTo>
                <a:cubicBezTo>
                  <a:pt x="198" y="68"/>
                  <a:pt x="199" y="66"/>
                  <a:pt x="199" y="64"/>
                </a:cubicBezTo>
                <a:cubicBezTo>
                  <a:pt x="199" y="62"/>
                  <a:pt x="198" y="60"/>
                  <a:pt x="197" y="58"/>
                </a:cubicBezTo>
                <a:cubicBezTo>
                  <a:pt x="195" y="56"/>
                  <a:pt x="193" y="56"/>
                  <a:pt x="190" y="56"/>
                </a:cubicBezTo>
                <a:cubicBezTo>
                  <a:pt x="188" y="56"/>
                  <a:pt x="186" y="56"/>
                  <a:pt x="184" y="58"/>
                </a:cubicBezTo>
                <a:cubicBezTo>
                  <a:pt x="182" y="60"/>
                  <a:pt x="182" y="62"/>
                  <a:pt x="182" y="64"/>
                </a:cubicBezTo>
                <a:close/>
                <a:moveTo>
                  <a:pt x="202" y="41"/>
                </a:moveTo>
                <a:cubicBezTo>
                  <a:pt x="200" y="42"/>
                  <a:pt x="199" y="44"/>
                  <a:pt x="199" y="47"/>
                </a:cubicBezTo>
                <a:cubicBezTo>
                  <a:pt x="199" y="49"/>
                  <a:pt x="200" y="51"/>
                  <a:pt x="202" y="53"/>
                </a:cubicBezTo>
                <a:cubicBezTo>
                  <a:pt x="203" y="55"/>
                  <a:pt x="205" y="56"/>
                  <a:pt x="208" y="56"/>
                </a:cubicBezTo>
                <a:cubicBezTo>
                  <a:pt x="210" y="56"/>
                  <a:pt x="212" y="55"/>
                  <a:pt x="214" y="53"/>
                </a:cubicBezTo>
                <a:cubicBezTo>
                  <a:pt x="215" y="51"/>
                  <a:pt x="216" y="49"/>
                  <a:pt x="216" y="47"/>
                </a:cubicBezTo>
                <a:cubicBezTo>
                  <a:pt x="216" y="45"/>
                  <a:pt x="215" y="42"/>
                  <a:pt x="214" y="41"/>
                </a:cubicBezTo>
                <a:cubicBezTo>
                  <a:pt x="212" y="39"/>
                  <a:pt x="210" y="38"/>
                  <a:pt x="207" y="38"/>
                </a:cubicBezTo>
                <a:cubicBezTo>
                  <a:pt x="205" y="38"/>
                  <a:pt x="203" y="39"/>
                  <a:pt x="202" y="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 txBox="1"/>
          <p:nvPr>
            <p:ph idx="1" type="body"/>
          </p:nvPr>
        </p:nvSpPr>
        <p:spPr>
          <a:xfrm>
            <a:off x="595340" y="635616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 sz="2600"/>
              <a:t>TODAY’S </a:t>
            </a:r>
            <a:r>
              <a:rPr lang="en-US" sz="2600">
                <a:solidFill>
                  <a:schemeClr val="accent2"/>
                </a:solidFill>
              </a:rPr>
              <a:t>LESSON </a:t>
            </a:r>
            <a:endParaRPr sz="2600">
              <a:solidFill>
                <a:schemeClr val="accent2"/>
              </a:solidFill>
            </a:endParaRPr>
          </a:p>
        </p:txBody>
      </p:sp>
      <p:sp>
        <p:nvSpPr>
          <p:cNvPr id="281" name="Google Shape;281;p33"/>
          <p:cNvSpPr/>
          <p:nvPr/>
        </p:nvSpPr>
        <p:spPr>
          <a:xfrm>
            <a:off x="593724" y="1543051"/>
            <a:ext cx="756000" cy="736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33"/>
          <p:cNvSpPr txBox="1"/>
          <p:nvPr/>
        </p:nvSpPr>
        <p:spPr>
          <a:xfrm>
            <a:off x="744019" y="1606850"/>
            <a:ext cx="4554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</a:rPr>
              <a:t>1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283" name="Google Shape;283;p33"/>
          <p:cNvSpPr txBox="1"/>
          <p:nvPr/>
        </p:nvSpPr>
        <p:spPr>
          <a:xfrm>
            <a:off x="1386850" y="1706450"/>
            <a:ext cx="30000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REVIEW: GAME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4" name="Google Shape;284;p33"/>
          <p:cNvSpPr/>
          <p:nvPr/>
        </p:nvSpPr>
        <p:spPr>
          <a:xfrm>
            <a:off x="1873574" y="2364601"/>
            <a:ext cx="756000" cy="736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3"/>
          <p:cNvSpPr txBox="1"/>
          <p:nvPr/>
        </p:nvSpPr>
        <p:spPr>
          <a:xfrm>
            <a:off x="2023869" y="2428400"/>
            <a:ext cx="4554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</a:rPr>
              <a:t>2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286" name="Google Shape;286;p33"/>
          <p:cNvSpPr txBox="1"/>
          <p:nvPr/>
        </p:nvSpPr>
        <p:spPr>
          <a:xfrm>
            <a:off x="2666700" y="2528000"/>
            <a:ext cx="30000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LOOPS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" name="Google Shape;287;p33"/>
          <p:cNvSpPr/>
          <p:nvPr/>
        </p:nvSpPr>
        <p:spPr>
          <a:xfrm>
            <a:off x="2725674" y="3205189"/>
            <a:ext cx="756000" cy="736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3"/>
          <p:cNvSpPr txBox="1"/>
          <p:nvPr/>
        </p:nvSpPr>
        <p:spPr>
          <a:xfrm>
            <a:off x="2875969" y="3268988"/>
            <a:ext cx="4554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</a:rPr>
              <a:t>3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289" name="Google Shape;289;p33"/>
          <p:cNvSpPr txBox="1"/>
          <p:nvPr/>
        </p:nvSpPr>
        <p:spPr>
          <a:xfrm>
            <a:off x="3518800" y="3368600"/>
            <a:ext cx="34131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FUNCTIONS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33"/>
          <p:cNvSpPr/>
          <p:nvPr/>
        </p:nvSpPr>
        <p:spPr>
          <a:xfrm>
            <a:off x="3443687" y="4155189"/>
            <a:ext cx="756000" cy="736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33"/>
          <p:cNvSpPr txBox="1"/>
          <p:nvPr/>
        </p:nvSpPr>
        <p:spPr>
          <a:xfrm>
            <a:off x="3593981" y="4218988"/>
            <a:ext cx="4554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</a:rPr>
              <a:t>4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292" name="Google Shape;292;p33"/>
          <p:cNvSpPr txBox="1"/>
          <p:nvPr/>
        </p:nvSpPr>
        <p:spPr>
          <a:xfrm>
            <a:off x="4236813" y="4318600"/>
            <a:ext cx="34131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CLASS PROJECT: RACING GAME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4"/>
          <p:cNvSpPr/>
          <p:nvPr/>
        </p:nvSpPr>
        <p:spPr>
          <a:xfrm>
            <a:off x="2286000" y="1204938"/>
            <a:ext cx="4572000" cy="2733600"/>
          </a:xfrm>
          <a:prstGeom prst="rect">
            <a:avLst/>
          </a:prstGeom>
          <a:solidFill>
            <a:schemeClr val="accent2">
              <a:alpha val="8941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8" name="Google Shape;298;p34"/>
          <p:cNvGrpSpPr/>
          <p:nvPr/>
        </p:nvGrpSpPr>
        <p:grpSpPr>
          <a:xfrm>
            <a:off x="2899062" y="2524366"/>
            <a:ext cx="3345900" cy="566786"/>
            <a:chOff x="594362" y="1974291"/>
            <a:chExt cx="3345900" cy="566786"/>
          </a:xfrm>
        </p:grpSpPr>
        <p:cxnSp>
          <p:nvCxnSpPr>
            <p:cNvPr id="299" name="Google Shape;299;p34"/>
            <p:cNvCxnSpPr/>
            <p:nvPr/>
          </p:nvCxnSpPr>
          <p:spPr>
            <a:xfrm>
              <a:off x="1771187" y="1974291"/>
              <a:ext cx="9144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00" name="Google Shape;300;p34"/>
            <p:cNvSpPr txBox="1"/>
            <p:nvPr/>
          </p:nvSpPr>
          <p:spPr>
            <a:xfrm>
              <a:off x="594362" y="2079377"/>
              <a:ext cx="334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>
                  <a:solidFill>
                    <a:schemeClr val="accent1"/>
                  </a:solidFill>
                  <a:latin typeface="Lato Black"/>
                  <a:ea typeface="Lato Black"/>
                  <a:cs typeface="Lato Black"/>
                  <a:sym typeface="Lato Black"/>
                </a:rPr>
                <a:t>REVIEW</a:t>
              </a:r>
              <a:endParaRPr b="0" i="0" sz="3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</p:grpSp>
      <p:sp>
        <p:nvSpPr>
          <p:cNvPr id="301" name="Google Shape;301;p34"/>
          <p:cNvSpPr/>
          <p:nvPr/>
        </p:nvSpPr>
        <p:spPr>
          <a:xfrm>
            <a:off x="4290477" y="2082825"/>
            <a:ext cx="563025" cy="353150"/>
          </a:xfrm>
          <a:custGeom>
            <a:rect b="b" l="l" r="r" t="t"/>
            <a:pathLst>
              <a:path extrusionOk="0" h="164" w="245">
                <a:moveTo>
                  <a:pt x="0" y="136"/>
                </a:moveTo>
                <a:cubicBezTo>
                  <a:pt x="0" y="136"/>
                  <a:pt x="0" y="135"/>
                  <a:pt x="0" y="135"/>
                </a:cubicBezTo>
                <a:cubicBezTo>
                  <a:pt x="1" y="134"/>
                  <a:pt x="1" y="134"/>
                  <a:pt x="1" y="133"/>
                </a:cubicBezTo>
                <a:cubicBezTo>
                  <a:pt x="8" y="71"/>
                  <a:pt x="8" y="71"/>
                  <a:pt x="8" y="71"/>
                </a:cubicBezTo>
                <a:cubicBezTo>
                  <a:pt x="13" y="79"/>
                  <a:pt x="19" y="85"/>
                  <a:pt x="26" y="91"/>
                </a:cubicBezTo>
                <a:cubicBezTo>
                  <a:pt x="34" y="96"/>
                  <a:pt x="43" y="99"/>
                  <a:pt x="52" y="99"/>
                </a:cubicBezTo>
                <a:cubicBezTo>
                  <a:pt x="63" y="99"/>
                  <a:pt x="73" y="95"/>
                  <a:pt x="82" y="88"/>
                </a:cubicBezTo>
                <a:cubicBezTo>
                  <a:pt x="91" y="81"/>
                  <a:pt x="97" y="73"/>
                  <a:pt x="100" y="62"/>
                </a:cubicBezTo>
                <a:cubicBezTo>
                  <a:pt x="96" y="71"/>
                  <a:pt x="91" y="79"/>
                  <a:pt x="82" y="85"/>
                </a:cubicBezTo>
                <a:cubicBezTo>
                  <a:pt x="75" y="91"/>
                  <a:pt x="65" y="94"/>
                  <a:pt x="55" y="94"/>
                </a:cubicBezTo>
                <a:cubicBezTo>
                  <a:pt x="42" y="94"/>
                  <a:pt x="31" y="89"/>
                  <a:pt x="22" y="80"/>
                </a:cubicBezTo>
                <a:cubicBezTo>
                  <a:pt x="13" y="71"/>
                  <a:pt x="8" y="60"/>
                  <a:pt x="8" y="47"/>
                </a:cubicBezTo>
                <a:cubicBezTo>
                  <a:pt x="8" y="34"/>
                  <a:pt x="13" y="23"/>
                  <a:pt x="22" y="14"/>
                </a:cubicBezTo>
                <a:cubicBezTo>
                  <a:pt x="31" y="5"/>
                  <a:pt x="42" y="0"/>
                  <a:pt x="55" y="0"/>
                </a:cubicBezTo>
                <a:cubicBezTo>
                  <a:pt x="69" y="0"/>
                  <a:pt x="81" y="5"/>
                  <a:pt x="90" y="16"/>
                </a:cubicBezTo>
                <a:cubicBezTo>
                  <a:pt x="155" y="16"/>
                  <a:pt x="155" y="16"/>
                  <a:pt x="155" y="16"/>
                </a:cubicBezTo>
                <a:cubicBezTo>
                  <a:pt x="165" y="5"/>
                  <a:pt x="177" y="0"/>
                  <a:pt x="190" y="0"/>
                </a:cubicBezTo>
                <a:cubicBezTo>
                  <a:pt x="203" y="0"/>
                  <a:pt x="214" y="5"/>
                  <a:pt x="223" y="14"/>
                </a:cubicBezTo>
                <a:cubicBezTo>
                  <a:pt x="232" y="23"/>
                  <a:pt x="237" y="34"/>
                  <a:pt x="237" y="47"/>
                </a:cubicBezTo>
                <a:cubicBezTo>
                  <a:pt x="237" y="60"/>
                  <a:pt x="232" y="71"/>
                  <a:pt x="223" y="80"/>
                </a:cubicBezTo>
                <a:cubicBezTo>
                  <a:pt x="214" y="89"/>
                  <a:pt x="203" y="94"/>
                  <a:pt x="190" y="94"/>
                </a:cubicBezTo>
                <a:cubicBezTo>
                  <a:pt x="180" y="94"/>
                  <a:pt x="171" y="91"/>
                  <a:pt x="163" y="85"/>
                </a:cubicBezTo>
                <a:cubicBezTo>
                  <a:pt x="155" y="79"/>
                  <a:pt x="150" y="72"/>
                  <a:pt x="146" y="63"/>
                </a:cubicBezTo>
                <a:cubicBezTo>
                  <a:pt x="149" y="73"/>
                  <a:pt x="155" y="81"/>
                  <a:pt x="164" y="88"/>
                </a:cubicBezTo>
                <a:cubicBezTo>
                  <a:pt x="173" y="94"/>
                  <a:pt x="183" y="98"/>
                  <a:pt x="194" y="98"/>
                </a:cubicBezTo>
                <a:cubicBezTo>
                  <a:pt x="203" y="98"/>
                  <a:pt x="211" y="95"/>
                  <a:pt x="219" y="90"/>
                </a:cubicBezTo>
                <a:cubicBezTo>
                  <a:pt x="227" y="84"/>
                  <a:pt x="233" y="77"/>
                  <a:pt x="237" y="69"/>
                </a:cubicBezTo>
                <a:cubicBezTo>
                  <a:pt x="245" y="133"/>
                  <a:pt x="245" y="133"/>
                  <a:pt x="245" y="133"/>
                </a:cubicBezTo>
                <a:cubicBezTo>
                  <a:pt x="245" y="134"/>
                  <a:pt x="245" y="134"/>
                  <a:pt x="245" y="135"/>
                </a:cubicBezTo>
                <a:cubicBezTo>
                  <a:pt x="245" y="135"/>
                  <a:pt x="245" y="136"/>
                  <a:pt x="245" y="136"/>
                </a:cubicBezTo>
                <a:cubicBezTo>
                  <a:pt x="245" y="144"/>
                  <a:pt x="242" y="151"/>
                  <a:pt x="237" y="156"/>
                </a:cubicBezTo>
                <a:cubicBezTo>
                  <a:pt x="231" y="161"/>
                  <a:pt x="224" y="164"/>
                  <a:pt x="216" y="164"/>
                </a:cubicBezTo>
                <a:cubicBezTo>
                  <a:pt x="213" y="164"/>
                  <a:pt x="209" y="164"/>
                  <a:pt x="206" y="162"/>
                </a:cubicBezTo>
                <a:cubicBezTo>
                  <a:pt x="203" y="161"/>
                  <a:pt x="200" y="160"/>
                  <a:pt x="197" y="158"/>
                </a:cubicBezTo>
                <a:cubicBezTo>
                  <a:pt x="195" y="156"/>
                  <a:pt x="192" y="153"/>
                  <a:pt x="190" y="151"/>
                </a:cubicBezTo>
                <a:cubicBezTo>
                  <a:pt x="187" y="148"/>
                  <a:pt x="185" y="145"/>
                  <a:pt x="184" y="141"/>
                </a:cubicBezTo>
                <a:cubicBezTo>
                  <a:pt x="152" y="78"/>
                  <a:pt x="152" y="78"/>
                  <a:pt x="152" y="78"/>
                </a:cubicBezTo>
                <a:cubicBezTo>
                  <a:pt x="94" y="78"/>
                  <a:pt x="94" y="78"/>
                  <a:pt x="94" y="78"/>
                </a:cubicBezTo>
                <a:cubicBezTo>
                  <a:pt x="62" y="141"/>
                  <a:pt x="62" y="141"/>
                  <a:pt x="62" y="141"/>
                </a:cubicBezTo>
                <a:cubicBezTo>
                  <a:pt x="60" y="144"/>
                  <a:pt x="58" y="147"/>
                  <a:pt x="56" y="150"/>
                </a:cubicBezTo>
                <a:cubicBezTo>
                  <a:pt x="54" y="152"/>
                  <a:pt x="51" y="155"/>
                  <a:pt x="48" y="157"/>
                </a:cubicBezTo>
                <a:cubicBezTo>
                  <a:pt x="41" y="162"/>
                  <a:pt x="35" y="164"/>
                  <a:pt x="29" y="164"/>
                </a:cubicBezTo>
                <a:cubicBezTo>
                  <a:pt x="29" y="164"/>
                  <a:pt x="29" y="164"/>
                  <a:pt x="29" y="164"/>
                </a:cubicBezTo>
                <a:cubicBezTo>
                  <a:pt x="21" y="164"/>
                  <a:pt x="14" y="161"/>
                  <a:pt x="9" y="156"/>
                </a:cubicBezTo>
                <a:cubicBezTo>
                  <a:pt x="3" y="151"/>
                  <a:pt x="0" y="144"/>
                  <a:pt x="0" y="136"/>
                </a:cubicBezTo>
                <a:close/>
                <a:moveTo>
                  <a:pt x="26" y="55"/>
                </a:moveTo>
                <a:cubicBezTo>
                  <a:pt x="42" y="55"/>
                  <a:pt x="42" y="55"/>
                  <a:pt x="42" y="55"/>
                </a:cubicBezTo>
                <a:cubicBezTo>
                  <a:pt x="50" y="47"/>
                  <a:pt x="50" y="47"/>
                  <a:pt x="50" y="47"/>
                </a:cubicBezTo>
                <a:cubicBezTo>
                  <a:pt x="42" y="39"/>
                  <a:pt x="42" y="39"/>
                  <a:pt x="42" y="39"/>
                </a:cubicBezTo>
                <a:cubicBezTo>
                  <a:pt x="26" y="39"/>
                  <a:pt x="26" y="39"/>
                  <a:pt x="26" y="39"/>
                </a:cubicBezTo>
                <a:lnTo>
                  <a:pt x="26" y="55"/>
                </a:lnTo>
                <a:close/>
                <a:moveTo>
                  <a:pt x="47" y="34"/>
                </a:moveTo>
                <a:cubicBezTo>
                  <a:pt x="55" y="42"/>
                  <a:pt x="55" y="42"/>
                  <a:pt x="55" y="42"/>
                </a:cubicBezTo>
                <a:cubicBezTo>
                  <a:pt x="63" y="34"/>
                  <a:pt x="63" y="34"/>
                  <a:pt x="63" y="34"/>
                </a:cubicBezTo>
                <a:cubicBezTo>
                  <a:pt x="63" y="18"/>
                  <a:pt x="63" y="18"/>
                  <a:pt x="63" y="18"/>
                </a:cubicBezTo>
                <a:cubicBezTo>
                  <a:pt x="47" y="18"/>
                  <a:pt x="47" y="18"/>
                  <a:pt x="47" y="18"/>
                </a:cubicBezTo>
                <a:lnTo>
                  <a:pt x="47" y="34"/>
                </a:lnTo>
                <a:close/>
                <a:moveTo>
                  <a:pt x="47" y="76"/>
                </a:moveTo>
                <a:cubicBezTo>
                  <a:pt x="63" y="76"/>
                  <a:pt x="63" y="76"/>
                  <a:pt x="63" y="76"/>
                </a:cubicBezTo>
                <a:cubicBezTo>
                  <a:pt x="63" y="60"/>
                  <a:pt x="63" y="60"/>
                  <a:pt x="63" y="60"/>
                </a:cubicBezTo>
                <a:cubicBezTo>
                  <a:pt x="55" y="52"/>
                  <a:pt x="55" y="52"/>
                  <a:pt x="55" y="52"/>
                </a:cubicBezTo>
                <a:cubicBezTo>
                  <a:pt x="47" y="60"/>
                  <a:pt x="47" y="60"/>
                  <a:pt x="47" y="60"/>
                </a:cubicBezTo>
                <a:lnTo>
                  <a:pt x="47" y="76"/>
                </a:lnTo>
                <a:close/>
                <a:moveTo>
                  <a:pt x="60" y="47"/>
                </a:moveTo>
                <a:cubicBezTo>
                  <a:pt x="68" y="55"/>
                  <a:pt x="68" y="55"/>
                  <a:pt x="68" y="55"/>
                </a:cubicBezTo>
                <a:cubicBezTo>
                  <a:pt x="84" y="55"/>
                  <a:pt x="84" y="55"/>
                  <a:pt x="84" y="55"/>
                </a:cubicBezTo>
                <a:cubicBezTo>
                  <a:pt x="84" y="39"/>
                  <a:pt x="84" y="39"/>
                  <a:pt x="84" y="39"/>
                </a:cubicBezTo>
                <a:cubicBezTo>
                  <a:pt x="68" y="39"/>
                  <a:pt x="68" y="39"/>
                  <a:pt x="68" y="39"/>
                </a:cubicBezTo>
                <a:lnTo>
                  <a:pt x="60" y="47"/>
                </a:lnTo>
                <a:close/>
                <a:moveTo>
                  <a:pt x="102" y="47"/>
                </a:moveTo>
                <a:cubicBezTo>
                  <a:pt x="102" y="49"/>
                  <a:pt x="103" y="49"/>
                  <a:pt x="104" y="49"/>
                </a:cubicBezTo>
                <a:cubicBezTo>
                  <a:pt x="117" y="49"/>
                  <a:pt x="117" y="49"/>
                  <a:pt x="117" y="49"/>
                </a:cubicBezTo>
                <a:cubicBezTo>
                  <a:pt x="118" y="49"/>
                  <a:pt x="119" y="49"/>
                  <a:pt x="119" y="49"/>
                </a:cubicBezTo>
                <a:cubicBezTo>
                  <a:pt x="120" y="48"/>
                  <a:pt x="120" y="47"/>
                  <a:pt x="120" y="47"/>
                </a:cubicBezTo>
                <a:cubicBezTo>
                  <a:pt x="120" y="46"/>
                  <a:pt x="120" y="46"/>
                  <a:pt x="119" y="45"/>
                </a:cubicBezTo>
                <a:cubicBezTo>
                  <a:pt x="119" y="45"/>
                  <a:pt x="118" y="44"/>
                  <a:pt x="117" y="44"/>
                </a:cubicBezTo>
                <a:cubicBezTo>
                  <a:pt x="104" y="44"/>
                  <a:pt x="104" y="44"/>
                  <a:pt x="104" y="44"/>
                </a:cubicBezTo>
                <a:cubicBezTo>
                  <a:pt x="103" y="44"/>
                  <a:pt x="102" y="45"/>
                  <a:pt x="102" y="47"/>
                </a:cubicBezTo>
                <a:close/>
                <a:moveTo>
                  <a:pt x="141" y="49"/>
                </a:moveTo>
                <a:cubicBezTo>
                  <a:pt x="143" y="49"/>
                  <a:pt x="143" y="49"/>
                  <a:pt x="143" y="47"/>
                </a:cubicBezTo>
                <a:cubicBezTo>
                  <a:pt x="143" y="45"/>
                  <a:pt x="143" y="44"/>
                  <a:pt x="141" y="44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27" y="44"/>
                  <a:pt x="126" y="45"/>
                  <a:pt x="126" y="45"/>
                </a:cubicBezTo>
                <a:cubicBezTo>
                  <a:pt x="125" y="46"/>
                  <a:pt x="125" y="46"/>
                  <a:pt x="125" y="47"/>
                </a:cubicBezTo>
                <a:cubicBezTo>
                  <a:pt x="125" y="47"/>
                  <a:pt x="125" y="48"/>
                  <a:pt x="126" y="49"/>
                </a:cubicBezTo>
                <a:cubicBezTo>
                  <a:pt x="126" y="49"/>
                  <a:pt x="127" y="49"/>
                  <a:pt x="128" y="49"/>
                </a:cubicBezTo>
                <a:lnTo>
                  <a:pt x="141" y="49"/>
                </a:lnTo>
                <a:close/>
                <a:moveTo>
                  <a:pt x="173" y="56"/>
                </a:moveTo>
                <a:cubicBezTo>
                  <a:pt x="175" y="56"/>
                  <a:pt x="177" y="55"/>
                  <a:pt x="179" y="53"/>
                </a:cubicBezTo>
                <a:cubicBezTo>
                  <a:pt x="181" y="51"/>
                  <a:pt x="182" y="49"/>
                  <a:pt x="182" y="47"/>
                </a:cubicBezTo>
                <a:cubicBezTo>
                  <a:pt x="182" y="44"/>
                  <a:pt x="181" y="42"/>
                  <a:pt x="179" y="41"/>
                </a:cubicBezTo>
                <a:cubicBezTo>
                  <a:pt x="177" y="39"/>
                  <a:pt x="175" y="38"/>
                  <a:pt x="173" y="38"/>
                </a:cubicBezTo>
                <a:cubicBezTo>
                  <a:pt x="171" y="38"/>
                  <a:pt x="169" y="39"/>
                  <a:pt x="167" y="41"/>
                </a:cubicBezTo>
                <a:cubicBezTo>
                  <a:pt x="165" y="42"/>
                  <a:pt x="164" y="44"/>
                  <a:pt x="164" y="47"/>
                </a:cubicBezTo>
                <a:cubicBezTo>
                  <a:pt x="164" y="49"/>
                  <a:pt x="165" y="51"/>
                  <a:pt x="167" y="53"/>
                </a:cubicBezTo>
                <a:cubicBezTo>
                  <a:pt x="169" y="55"/>
                  <a:pt x="171" y="56"/>
                  <a:pt x="173" y="56"/>
                </a:cubicBezTo>
                <a:close/>
                <a:moveTo>
                  <a:pt x="182" y="30"/>
                </a:moveTo>
                <a:cubicBezTo>
                  <a:pt x="182" y="32"/>
                  <a:pt x="182" y="34"/>
                  <a:pt x="184" y="36"/>
                </a:cubicBezTo>
                <a:cubicBezTo>
                  <a:pt x="186" y="37"/>
                  <a:pt x="188" y="38"/>
                  <a:pt x="190" y="38"/>
                </a:cubicBezTo>
                <a:cubicBezTo>
                  <a:pt x="193" y="38"/>
                  <a:pt x="195" y="37"/>
                  <a:pt x="197" y="36"/>
                </a:cubicBezTo>
                <a:cubicBezTo>
                  <a:pt x="198" y="34"/>
                  <a:pt x="199" y="32"/>
                  <a:pt x="199" y="30"/>
                </a:cubicBezTo>
                <a:cubicBezTo>
                  <a:pt x="199" y="27"/>
                  <a:pt x="198" y="25"/>
                  <a:pt x="197" y="23"/>
                </a:cubicBezTo>
                <a:cubicBezTo>
                  <a:pt x="195" y="22"/>
                  <a:pt x="193" y="21"/>
                  <a:pt x="190" y="21"/>
                </a:cubicBezTo>
                <a:cubicBezTo>
                  <a:pt x="188" y="21"/>
                  <a:pt x="186" y="22"/>
                  <a:pt x="184" y="23"/>
                </a:cubicBezTo>
                <a:cubicBezTo>
                  <a:pt x="182" y="25"/>
                  <a:pt x="182" y="27"/>
                  <a:pt x="182" y="30"/>
                </a:cubicBezTo>
                <a:close/>
                <a:moveTo>
                  <a:pt x="182" y="64"/>
                </a:moveTo>
                <a:cubicBezTo>
                  <a:pt x="182" y="66"/>
                  <a:pt x="182" y="68"/>
                  <a:pt x="184" y="70"/>
                </a:cubicBezTo>
                <a:cubicBezTo>
                  <a:pt x="186" y="72"/>
                  <a:pt x="188" y="73"/>
                  <a:pt x="190" y="73"/>
                </a:cubicBezTo>
                <a:cubicBezTo>
                  <a:pt x="193" y="73"/>
                  <a:pt x="195" y="72"/>
                  <a:pt x="197" y="70"/>
                </a:cubicBezTo>
                <a:cubicBezTo>
                  <a:pt x="198" y="68"/>
                  <a:pt x="199" y="66"/>
                  <a:pt x="199" y="64"/>
                </a:cubicBezTo>
                <a:cubicBezTo>
                  <a:pt x="199" y="62"/>
                  <a:pt x="198" y="60"/>
                  <a:pt x="197" y="58"/>
                </a:cubicBezTo>
                <a:cubicBezTo>
                  <a:pt x="195" y="56"/>
                  <a:pt x="193" y="56"/>
                  <a:pt x="190" y="56"/>
                </a:cubicBezTo>
                <a:cubicBezTo>
                  <a:pt x="188" y="56"/>
                  <a:pt x="186" y="56"/>
                  <a:pt x="184" y="58"/>
                </a:cubicBezTo>
                <a:cubicBezTo>
                  <a:pt x="182" y="60"/>
                  <a:pt x="182" y="62"/>
                  <a:pt x="182" y="64"/>
                </a:cubicBezTo>
                <a:close/>
                <a:moveTo>
                  <a:pt x="202" y="41"/>
                </a:moveTo>
                <a:cubicBezTo>
                  <a:pt x="200" y="42"/>
                  <a:pt x="199" y="44"/>
                  <a:pt x="199" y="47"/>
                </a:cubicBezTo>
                <a:cubicBezTo>
                  <a:pt x="199" y="49"/>
                  <a:pt x="200" y="51"/>
                  <a:pt x="202" y="53"/>
                </a:cubicBezTo>
                <a:cubicBezTo>
                  <a:pt x="203" y="55"/>
                  <a:pt x="205" y="56"/>
                  <a:pt x="208" y="56"/>
                </a:cubicBezTo>
                <a:cubicBezTo>
                  <a:pt x="210" y="56"/>
                  <a:pt x="212" y="55"/>
                  <a:pt x="214" y="53"/>
                </a:cubicBezTo>
                <a:cubicBezTo>
                  <a:pt x="215" y="51"/>
                  <a:pt x="216" y="49"/>
                  <a:pt x="216" y="47"/>
                </a:cubicBezTo>
                <a:cubicBezTo>
                  <a:pt x="216" y="45"/>
                  <a:pt x="215" y="42"/>
                  <a:pt x="214" y="41"/>
                </a:cubicBezTo>
                <a:cubicBezTo>
                  <a:pt x="212" y="39"/>
                  <a:pt x="210" y="38"/>
                  <a:pt x="207" y="38"/>
                </a:cubicBezTo>
                <a:cubicBezTo>
                  <a:pt x="205" y="38"/>
                  <a:pt x="203" y="39"/>
                  <a:pt x="202" y="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2" name="Google Shape;302;p3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2338" y="3179548"/>
            <a:ext cx="2711100" cy="60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5"/>
          <p:cNvSpPr/>
          <p:nvPr/>
        </p:nvSpPr>
        <p:spPr>
          <a:xfrm>
            <a:off x="2286000" y="1204938"/>
            <a:ext cx="4572000" cy="2733600"/>
          </a:xfrm>
          <a:prstGeom prst="rect">
            <a:avLst/>
          </a:prstGeom>
          <a:solidFill>
            <a:schemeClr val="accent2">
              <a:alpha val="8941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8" name="Google Shape;308;p35"/>
          <p:cNvGrpSpPr/>
          <p:nvPr/>
        </p:nvGrpSpPr>
        <p:grpSpPr>
          <a:xfrm>
            <a:off x="2899062" y="2524366"/>
            <a:ext cx="3345900" cy="566786"/>
            <a:chOff x="594362" y="1974291"/>
            <a:chExt cx="3345900" cy="566786"/>
          </a:xfrm>
        </p:grpSpPr>
        <p:cxnSp>
          <p:nvCxnSpPr>
            <p:cNvPr id="309" name="Google Shape;309;p35"/>
            <p:cNvCxnSpPr/>
            <p:nvPr/>
          </p:nvCxnSpPr>
          <p:spPr>
            <a:xfrm>
              <a:off x="1771187" y="1974291"/>
              <a:ext cx="9144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10" name="Google Shape;310;p35"/>
            <p:cNvSpPr txBox="1"/>
            <p:nvPr/>
          </p:nvSpPr>
          <p:spPr>
            <a:xfrm>
              <a:off x="594362" y="2079377"/>
              <a:ext cx="334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>
                  <a:solidFill>
                    <a:schemeClr val="accent1"/>
                  </a:solidFill>
                  <a:latin typeface="Lato Black"/>
                  <a:ea typeface="Lato Black"/>
                  <a:cs typeface="Lato Black"/>
                  <a:sym typeface="Lato Black"/>
                </a:rPr>
                <a:t>NEW CONCEPTS</a:t>
              </a:r>
              <a:endParaRPr b="0" i="0" sz="3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</p:grpSp>
      <p:sp>
        <p:nvSpPr>
          <p:cNvPr id="311" name="Google Shape;311;p35"/>
          <p:cNvSpPr/>
          <p:nvPr/>
        </p:nvSpPr>
        <p:spPr>
          <a:xfrm>
            <a:off x="4290477" y="2082825"/>
            <a:ext cx="563025" cy="353150"/>
          </a:xfrm>
          <a:custGeom>
            <a:rect b="b" l="l" r="r" t="t"/>
            <a:pathLst>
              <a:path extrusionOk="0" h="164" w="245">
                <a:moveTo>
                  <a:pt x="0" y="136"/>
                </a:moveTo>
                <a:cubicBezTo>
                  <a:pt x="0" y="136"/>
                  <a:pt x="0" y="135"/>
                  <a:pt x="0" y="135"/>
                </a:cubicBezTo>
                <a:cubicBezTo>
                  <a:pt x="1" y="134"/>
                  <a:pt x="1" y="134"/>
                  <a:pt x="1" y="133"/>
                </a:cubicBezTo>
                <a:cubicBezTo>
                  <a:pt x="8" y="71"/>
                  <a:pt x="8" y="71"/>
                  <a:pt x="8" y="71"/>
                </a:cubicBezTo>
                <a:cubicBezTo>
                  <a:pt x="13" y="79"/>
                  <a:pt x="19" y="85"/>
                  <a:pt x="26" y="91"/>
                </a:cubicBezTo>
                <a:cubicBezTo>
                  <a:pt x="34" y="96"/>
                  <a:pt x="43" y="99"/>
                  <a:pt x="52" y="99"/>
                </a:cubicBezTo>
                <a:cubicBezTo>
                  <a:pt x="63" y="99"/>
                  <a:pt x="73" y="95"/>
                  <a:pt x="82" y="88"/>
                </a:cubicBezTo>
                <a:cubicBezTo>
                  <a:pt x="91" y="81"/>
                  <a:pt x="97" y="73"/>
                  <a:pt x="100" y="62"/>
                </a:cubicBezTo>
                <a:cubicBezTo>
                  <a:pt x="96" y="71"/>
                  <a:pt x="91" y="79"/>
                  <a:pt x="82" y="85"/>
                </a:cubicBezTo>
                <a:cubicBezTo>
                  <a:pt x="75" y="91"/>
                  <a:pt x="65" y="94"/>
                  <a:pt x="55" y="94"/>
                </a:cubicBezTo>
                <a:cubicBezTo>
                  <a:pt x="42" y="94"/>
                  <a:pt x="31" y="89"/>
                  <a:pt x="22" y="80"/>
                </a:cubicBezTo>
                <a:cubicBezTo>
                  <a:pt x="13" y="71"/>
                  <a:pt x="8" y="60"/>
                  <a:pt x="8" y="47"/>
                </a:cubicBezTo>
                <a:cubicBezTo>
                  <a:pt x="8" y="34"/>
                  <a:pt x="13" y="23"/>
                  <a:pt x="22" y="14"/>
                </a:cubicBezTo>
                <a:cubicBezTo>
                  <a:pt x="31" y="5"/>
                  <a:pt x="42" y="0"/>
                  <a:pt x="55" y="0"/>
                </a:cubicBezTo>
                <a:cubicBezTo>
                  <a:pt x="69" y="0"/>
                  <a:pt x="81" y="5"/>
                  <a:pt x="90" y="16"/>
                </a:cubicBezTo>
                <a:cubicBezTo>
                  <a:pt x="155" y="16"/>
                  <a:pt x="155" y="16"/>
                  <a:pt x="155" y="16"/>
                </a:cubicBezTo>
                <a:cubicBezTo>
                  <a:pt x="165" y="5"/>
                  <a:pt x="177" y="0"/>
                  <a:pt x="190" y="0"/>
                </a:cubicBezTo>
                <a:cubicBezTo>
                  <a:pt x="203" y="0"/>
                  <a:pt x="214" y="5"/>
                  <a:pt x="223" y="14"/>
                </a:cubicBezTo>
                <a:cubicBezTo>
                  <a:pt x="232" y="23"/>
                  <a:pt x="237" y="34"/>
                  <a:pt x="237" y="47"/>
                </a:cubicBezTo>
                <a:cubicBezTo>
                  <a:pt x="237" y="60"/>
                  <a:pt x="232" y="71"/>
                  <a:pt x="223" y="80"/>
                </a:cubicBezTo>
                <a:cubicBezTo>
                  <a:pt x="214" y="89"/>
                  <a:pt x="203" y="94"/>
                  <a:pt x="190" y="94"/>
                </a:cubicBezTo>
                <a:cubicBezTo>
                  <a:pt x="180" y="94"/>
                  <a:pt x="171" y="91"/>
                  <a:pt x="163" y="85"/>
                </a:cubicBezTo>
                <a:cubicBezTo>
                  <a:pt x="155" y="79"/>
                  <a:pt x="150" y="72"/>
                  <a:pt x="146" y="63"/>
                </a:cubicBezTo>
                <a:cubicBezTo>
                  <a:pt x="149" y="73"/>
                  <a:pt x="155" y="81"/>
                  <a:pt x="164" y="88"/>
                </a:cubicBezTo>
                <a:cubicBezTo>
                  <a:pt x="173" y="94"/>
                  <a:pt x="183" y="98"/>
                  <a:pt x="194" y="98"/>
                </a:cubicBezTo>
                <a:cubicBezTo>
                  <a:pt x="203" y="98"/>
                  <a:pt x="211" y="95"/>
                  <a:pt x="219" y="90"/>
                </a:cubicBezTo>
                <a:cubicBezTo>
                  <a:pt x="227" y="84"/>
                  <a:pt x="233" y="77"/>
                  <a:pt x="237" y="69"/>
                </a:cubicBezTo>
                <a:cubicBezTo>
                  <a:pt x="245" y="133"/>
                  <a:pt x="245" y="133"/>
                  <a:pt x="245" y="133"/>
                </a:cubicBezTo>
                <a:cubicBezTo>
                  <a:pt x="245" y="134"/>
                  <a:pt x="245" y="134"/>
                  <a:pt x="245" y="135"/>
                </a:cubicBezTo>
                <a:cubicBezTo>
                  <a:pt x="245" y="135"/>
                  <a:pt x="245" y="136"/>
                  <a:pt x="245" y="136"/>
                </a:cubicBezTo>
                <a:cubicBezTo>
                  <a:pt x="245" y="144"/>
                  <a:pt x="242" y="151"/>
                  <a:pt x="237" y="156"/>
                </a:cubicBezTo>
                <a:cubicBezTo>
                  <a:pt x="231" y="161"/>
                  <a:pt x="224" y="164"/>
                  <a:pt x="216" y="164"/>
                </a:cubicBezTo>
                <a:cubicBezTo>
                  <a:pt x="213" y="164"/>
                  <a:pt x="209" y="164"/>
                  <a:pt x="206" y="162"/>
                </a:cubicBezTo>
                <a:cubicBezTo>
                  <a:pt x="203" y="161"/>
                  <a:pt x="200" y="160"/>
                  <a:pt x="197" y="158"/>
                </a:cubicBezTo>
                <a:cubicBezTo>
                  <a:pt x="195" y="156"/>
                  <a:pt x="192" y="153"/>
                  <a:pt x="190" y="151"/>
                </a:cubicBezTo>
                <a:cubicBezTo>
                  <a:pt x="187" y="148"/>
                  <a:pt x="185" y="145"/>
                  <a:pt x="184" y="141"/>
                </a:cubicBezTo>
                <a:cubicBezTo>
                  <a:pt x="152" y="78"/>
                  <a:pt x="152" y="78"/>
                  <a:pt x="152" y="78"/>
                </a:cubicBezTo>
                <a:cubicBezTo>
                  <a:pt x="94" y="78"/>
                  <a:pt x="94" y="78"/>
                  <a:pt x="94" y="78"/>
                </a:cubicBezTo>
                <a:cubicBezTo>
                  <a:pt x="62" y="141"/>
                  <a:pt x="62" y="141"/>
                  <a:pt x="62" y="141"/>
                </a:cubicBezTo>
                <a:cubicBezTo>
                  <a:pt x="60" y="144"/>
                  <a:pt x="58" y="147"/>
                  <a:pt x="56" y="150"/>
                </a:cubicBezTo>
                <a:cubicBezTo>
                  <a:pt x="54" y="152"/>
                  <a:pt x="51" y="155"/>
                  <a:pt x="48" y="157"/>
                </a:cubicBezTo>
                <a:cubicBezTo>
                  <a:pt x="41" y="162"/>
                  <a:pt x="35" y="164"/>
                  <a:pt x="29" y="164"/>
                </a:cubicBezTo>
                <a:cubicBezTo>
                  <a:pt x="29" y="164"/>
                  <a:pt x="29" y="164"/>
                  <a:pt x="29" y="164"/>
                </a:cubicBezTo>
                <a:cubicBezTo>
                  <a:pt x="21" y="164"/>
                  <a:pt x="14" y="161"/>
                  <a:pt x="9" y="156"/>
                </a:cubicBezTo>
                <a:cubicBezTo>
                  <a:pt x="3" y="151"/>
                  <a:pt x="0" y="144"/>
                  <a:pt x="0" y="136"/>
                </a:cubicBezTo>
                <a:close/>
                <a:moveTo>
                  <a:pt x="26" y="55"/>
                </a:moveTo>
                <a:cubicBezTo>
                  <a:pt x="42" y="55"/>
                  <a:pt x="42" y="55"/>
                  <a:pt x="42" y="55"/>
                </a:cubicBezTo>
                <a:cubicBezTo>
                  <a:pt x="50" y="47"/>
                  <a:pt x="50" y="47"/>
                  <a:pt x="50" y="47"/>
                </a:cubicBezTo>
                <a:cubicBezTo>
                  <a:pt x="42" y="39"/>
                  <a:pt x="42" y="39"/>
                  <a:pt x="42" y="39"/>
                </a:cubicBezTo>
                <a:cubicBezTo>
                  <a:pt x="26" y="39"/>
                  <a:pt x="26" y="39"/>
                  <a:pt x="26" y="39"/>
                </a:cubicBezTo>
                <a:lnTo>
                  <a:pt x="26" y="55"/>
                </a:lnTo>
                <a:close/>
                <a:moveTo>
                  <a:pt x="47" y="34"/>
                </a:moveTo>
                <a:cubicBezTo>
                  <a:pt x="55" y="42"/>
                  <a:pt x="55" y="42"/>
                  <a:pt x="55" y="42"/>
                </a:cubicBezTo>
                <a:cubicBezTo>
                  <a:pt x="63" y="34"/>
                  <a:pt x="63" y="34"/>
                  <a:pt x="63" y="34"/>
                </a:cubicBezTo>
                <a:cubicBezTo>
                  <a:pt x="63" y="18"/>
                  <a:pt x="63" y="18"/>
                  <a:pt x="63" y="18"/>
                </a:cubicBezTo>
                <a:cubicBezTo>
                  <a:pt x="47" y="18"/>
                  <a:pt x="47" y="18"/>
                  <a:pt x="47" y="18"/>
                </a:cubicBezTo>
                <a:lnTo>
                  <a:pt x="47" y="34"/>
                </a:lnTo>
                <a:close/>
                <a:moveTo>
                  <a:pt x="47" y="76"/>
                </a:moveTo>
                <a:cubicBezTo>
                  <a:pt x="63" y="76"/>
                  <a:pt x="63" y="76"/>
                  <a:pt x="63" y="76"/>
                </a:cubicBezTo>
                <a:cubicBezTo>
                  <a:pt x="63" y="60"/>
                  <a:pt x="63" y="60"/>
                  <a:pt x="63" y="60"/>
                </a:cubicBezTo>
                <a:cubicBezTo>
                  <a:pt x="55" y="52"/>
                  <a:pt x="55" y="52"/>
                  <a:pt x="55" y="52"/>
                </a:cubicBezTo>
                <a:cubicBezTo>
                  <a:pt x="47" y="60"/>
                  <a:pt x="47" y="60"/>
                  <a:pt x="47" y="60"/>
                </a:cubicBezTo>
                <a:lnTo>
                  <a:pt x="47" y="76"/>
                </a:lnTo>
                <a:close/>
                <a:moveTo>
                  <a:pt x="60" y="47"/>
                </a:moveTo>
                <a:cubicBezTo>
                  <a:pt x="68" y="55"/>
                  <a:pt x="68" y="55"/>
                  <a:pt x="68" y="55"/>
                </a:cubicBezTo>
                <a:cubicBezTo>
                  <a:pt x="84" y="55"/>
                  <a:pt x="84" y="55"/>
                  <a:pt x="84" y="55"/>
                </a:cubicBezTo>
                <a:cubicBezTo>
                  <a:pt x="84" y="39"/>
                  <a:pt x="84" y="39"/>
                  <a:pt x="84" y="39"/>
                </a:cubicBezTo>
                <a:cubicBezTo>
                  <a:pt x="68" y="39"/>
                  <a:pt x="68" y="39"/>
                  <a:pt x="68" y="39"/>
                </a:cubicBezTo>
                <a:lnTo>
                  <a:pt x="60" y="47"/>
                </a:lnTo>
                <a:close/>
                <a:moveTo>
                  <a:pt x="102" y="47"/>
                </a:moveTo>
                <a:cubicBezTo>
                  <a:pt x="102" y="49"/>
                  <a:pt x="103" y="49"/>
                  <a:pt x="104" y="49"/>
                </a:cubicBezTo>
                <a:cubicBezTo>
                  <a:pt x="117" y="49"/>
                  <a:pt x="117" y="49"/>
                  <a:pt x="117" y="49"/>
                </a:cubicBezTo>
                <a:cubicBezTo>
                  <a:pt x="118" y="49"/>
                  <a:pt x="119" y="49"/>
                  <a:pt x="119" y="49"/>
                </a:cubicBezTo>
                <a:cubicBezTo>
                  <a:pt x="120" y="48"/>
                  <a:pt x="120" y="47"/>
                  <a:pt x="120" y="47"/>
                </a:cubicBezTo>
                <a:cubicBezTo>
                  <a:pt x="120" y="46"/>
                  <a:pt x="120" y="46"/>
                  <a:pt x="119" y="45"/>
                </a:cubicBezTo>
                <a:cubicBezTo>
                  <a:pt x="119" y="45"/>
                  <a:pt x="118" y="44"/>
                  <a:pt x="117" y="44"/>
                </a:cubicBezTo>
                <a:cubicBezTo>
                  <a:pt x="104" y="44"/>
                  <a:pt x="104" y="44"/>
                  <a:pt x="104" y="44"/>
                </a:cubicBezTo>
                <a:cubicBezTo>
                  <a:pt x="103" y="44"/>
                  <a:pt x="102" y="45"/>
                  <a:pt x="102" y="47"/>
                </a:cubicBezTo>
                <a:close/>
                <a:moveTo>
                  <a:pt x="141" y="49"/>
                </a:moveTo>
                <a:cubicBezTo>
                  <a:pt x="143" y="49"/>
                  <a:pt x="143" y="49"/>
                  <a:pt x="143" y="47"/>
                </a:cubicBezTo>
                <a:cubicBezTo>
                  <a:pt x="143" y="45"/>
                  <a:pt x="143" y="44"/>
                  <a:pt x="141" y="44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27" y="44"/>
                  <a:pt x="126" y="45"/>
                  <a:pt x="126" y="45"/>
                </a:cubicBezTo>
                <a:cubicBezTo>
                  <a:pt x="125" y="46"/>
                  <a:pt x="125" y="46"/>
                  <a:pt x="125" y="47"/>
                </a:cubicBezTo>
                <a:cubicBezTo>
                  <a:pt x="125" y="47"/>
                  <a:pt x="125" y="48"/>
                  <a:pt x="126" y="49"/>
                </a:cubicBezTo>
                <a:cubicBezTo>
                  <a:pt x="126" y="49"/>
                  <a:pt x="127" y="49"/>
                  <a:pt x="128" y="49"/>
                </a:cubicBezTo>
                <a:lnTo>
                  <a:pt x="141" y="49"/>
                </a:lnTo>
                <a:close/>
                <a:moveTo>
                  <a:pt x="173" y="56"/>
                </a:moveTo>
                <a:cubicBezTo>
                  <a:pt x="175" y="56"/>
                  <a:pt x="177" y="55"/>
                  <a:pt x="179" y="53"/>
                </a:cubicBezTo>
                <a:cubicBezTo>
                  <a:pt x="181" y="51"/>
                  <a:pt x="182" y="49"/>
                  <a:pt x="182" y="47"/>
                </a:cubicBezTo>
                <a:cubicBezTo>
                  <a:pt x="182" y="44"/>
                  <a:pt x="181" y="42"/>
                  <a:pt x="179" y="41"/>
                </a:cubicBezTo>
                <a:cubicBezTo>
                  <a:pt x="177" y="39"/>
                  <a:pt x="175" y="38"/>
                  <a:pt x="173" y="38"/>
                </a:cubicBezTo>
                <a:cubicBezTo>
                  <a:pt x="171" y="38"/>
                  <a:pt x="169" y="39"/>
                  <a:pt x="167" y="41"/>
                </a:cubicBezTo>
                <a:cubicBezTo>
                  <a:pt x="165" y="42"/>
                  <a:pt x="164" y="44"/>
                  <a:pt x="164" y="47"/>
                </a:cubicBezTo>
                <a:cubicBezTo>
                  <a:pt x="164" y="49"/>
                  <a:pt x="165" y="51"/>
                  <a:pt x="167" y="53"/>
                </a:cubicBezTo>
                <a:cubicBezTo>
                  <a:pt x="169" y="55"/>
                  <a:pt x="171" y="56"/>
                  <a:pt x="173" y="56"/>
                </a:cubicBezTo>
                <a:close/>
                <a:moveTo>
                  <a:pt x="182" y="30"/>
                </a:moveTo>
                <a:cubicBezTo>
                  <a:pt x="182" y="32"/>
                  <a:pt x="182" y="34"/>
                  <a:pt x="184" y="36"/>
                </a:cubicBezTo>
                <a:cubicBezTo>
                  <a:pt x="186" y="37"/>
                  <a:pt x="188" y="38"/>
                  <a:pt x="190" y="38"/>
                </a:cubicBezTo>
                <a:cubicBezTo>
                  <a:pt x="193" y="38"/>
                  <a:pt x="195" y="37"/>
                  <a:pt x="197" y="36"/>
                </a:cubicBezTo>
                <a:cubicBezTo>
                  <a:pt x="198" y="34"/>
                  <a:pt x="199" y="32"/>
                  <a:pt x="199" y="30"/>
                </a:cubicBezTo>
                <a:cubicBezTo>
                  <a:pt x="199" y="27"/>
                  <a:pt x="198" y="25"/>
                  <a:pt x="197" y="23"/>
                </a:cubicBezTo>
                <a:cubicBezTo>
                  <a:pt x="195" y="22"/>
                  <a:pt x="193" y="21"/>
                  <a:pt x="190" y="21"/>
                </a:cubicBezTo>
                <a:cubicBezTo>
                  <a:pt x="188" y="21"/>
                  <a:pt x="186" y="22"/>
                  <a:pt x="184" y="23"/>
                </a:cubicBezTo>
                <a:cubicBezTo>
                  <a:pt x="182" y="25"/>
                  <a:pt x="182" y="27"/>
                  <a:pt x="182" y="30"/>
                </a:cubicBezTo>
                <a:close/>
                <a:moveTo>
                  <a:pt x="182" y="64"/>
                </a:moveTo>
                <a:cubicBezTo>
                  <a:pt x="182" y="66"/>
                  <a:pt x="182" y="68"/>
                  <a:pt x="184" y="70"/>
                </a:cubicBezTo>
                <a:cubicBezTo>
                  <a:pt x="186" y="72"/>
                  <a:pt x="188" y="73"/>
                  <a:pt x="190" y="73"/>
                </a:cubicBezTo>
                <a:cubicBezTo>
                  <a:pt x="193" y="73"/>
                  <a:pt x="195" y="72"/>
                  <a:pt x="197" y="70"/>
                </a:cubicBezTo>
                <a:cubicBezTo>
                  <a:pt x="198" y="68"/>
                  <a:pt x="199" y="66"/>
                  <a:pt x="199" y="64"/>
                </a:cubicBezTo>
                <a:cubicBezTo>
                  <a:pt x="199" y="62"/>
                  <a:pt x="198" y="60"/>
                  <a:pt x="197" y="58"/>
                </a:cubicBezTo>
                <a:cubicBezTo>
                  <a:pt x="195" y="56"/>
                  <a:pt x="193" y="56"/>
                  <a:pt x="190" y="56"/>
                </a:cubicBezTo>
                <a:cubicBezTo>
                  <a:pt x="188" y="56"/>
                  <a:pt x="186" y="56"/>
                  <a:pt x="184" y="58"/>
                </a:cubicBezTo>
                <a:cubicBezTo>
                  <a:pt x="182" y="60"/>
                  <a:pt x="182" y="62"/>
                  <a:pt x="182" y="64"/>
                </a:cubicBezTo>
                <a:close/>
                <a:moveTo>
                  <a:pt x="202" y="41"/>
                </a:moveTo>
                <a:cubicBezTo>
                  <a:pt x="200" y="42"/>
                  <a:pt x="199" y="44"/>
                  <a:pt x="199" y="47"/>
                </a:cubicBezTo>
                <a:cubicBezTo>
                  <a:pt x="199" y="49"/>
                  <a:pt x="200" y="51"/>
                  <a:pt x="202" y="53"/>
                </a:cubicBezTo>
                <a:cubicBezTo>
                  <a:pt x="203" y="55"/>
                  <a:pt x="205" y="56"/>
                  <a:pt x="208" y="56"/>
                </a:cubicBezTo>
                <a:cubicBezTo>
                  <a:pt x="210" y="56"/>
                  <a:pt x="212" y="55"/>
                  <a:pt x="214" y="53"/>
                </a:cubicBezTo>
                <a:cubicBezTo>
                  <a:pt x="215" y="51"/>
                  <a:pt x="216" y="49"/>
                  <a:pt x="216" y="47"/>
                </a:cubicBezTo>
                <a:cubicBezTo>
                  <a:pt x="216" y="45"/>
                  <a:pt x="215" y="42"/>
                  <a:pt x="214" y="41"/>
                </a:cubicBezTo>
                <a:cubicBezTo>
                  <a:pt x="212" y="39"/>
                  <a:pt x="210" y="38"/>
                  <a:pt x="207" y="38"/>
                </a:cubicBezTo>
                <a:cubicBezTo>
                  <a:pt x="205" y="38"/>
                  <a:pt x="203" y="39"/>
                  <a:pt x="202" y="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725" y="859200"/>
            <a:ext cx="2171700" cy="2085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7" name="Google Shape;31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2075" y="378075"/>
            <a:ext cx="4883550" cy="268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6"/>
          <p:cNvPicPr preferRelativeResize="0"/>
          <p:nvPr/>
        </p:nvPicPr>
        <p:blipFill rotWithShape="1">
          <a:blip r:embed="rId5">
            <a:alphaModFix/>
          </a:blip>
          <a:srcRect b="68286" l="1758" r="0" t="0"/>
          <a:stretch/>
        </p:blipFill>
        <p:spPr>
          <a:xfrm>
            <a:off x="1530774" y="3127275"/>
            <a:ext cx="3584000" cy="12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9799" y="2917525"/>
            <a:ext cx="1763400" cy="1771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7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 sz="2400"/>
              <a:t>WHILE </a:t>
            </a:r>
            <a:r>
              <a:rPr lang="en-US" sz="2400"/>
              <a:t> </a:t>
            </a:r>
            <a:r>
              <a:rPr lang="en-US" sz="2400">
                <a:solidFill>
                  <a:schemeClr val="accent2"/>
                </a:solidFill>
              </a:rPr>
              <a:t>LOOPS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325" name="Google Shape;325;p37"/>
          <p:cNvSpPr txBox="1"/>
          <p:nvPr/>
        </p:nvSpPr>
        <p:spPr>
          <a:xfrm>
            <a:off x="593725" y="1111525"/>
            <a:ext cx="3379500" cy="3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Open Sans"/>
                <a:ea typeface="Open Sans"/>
                <a:cs typeface="Open Sans"/>
                <a:sym typeface="Open Sans"/>
              </a:rPr>
              <a:t>While Loops</a:t>
            </a: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 can repeat a task… literally </a:t>
            </a: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forever</a:t>
            </a: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!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At least…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until a </a:t>
            </a:r>
            <a:r>
              <a:rPr b="1" lang="en-US" sz="1800">
                <a:latin typeface="Open Sans"/>
                <a:ea typeface="Open Sans"/>
                <a:cs typeface="Open Sans"/>
                <a:sym typeface="Open Sans"/>
              </a:rPr>
              <a:t>condition </a:t>
            </a: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is met that tells it to stop.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6" name="Google Shape;326;p37"/>
          <p:cNvSpPr txBox="1"/>
          <p:nvPr/>
        </p:nvSpPr>
        <p:spPr>
          <a:xfrm>
            <a:off x="5348750" y="1543050"/>
            <a:ext cx="2924700" cy="25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Typing 100 print statements is boring</a:t>
            </a:r>
            <a:endParaRPr b="1"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solution: Use a while loop. 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8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 sz="2400"/>
              <a:t>In other words...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332" name="Google Shape;332;p38"/>
          <p:cNvSpPr txBox="1"/>
          <p:nvPr/>
        </p:nvSpPr>
        <p:spPr>
          <a:xfrm>
            <a:off x="593725" y="1111525"/>
            <a:ext cx="6366000" cy="3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7AF11"/>
              </a:buClr>
              <a:buSzPts val="1800"/>
              <a:buFont typeface="Open Sans"/>
              <a:buChar char="●"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loop tells the computer how many times to run a piece of code.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3" name="Google Shape;333;p38"/>
          <p:cNvSpPr txBox="1"/>
          <p:nvPr>
            <p:ph idx="1" type="body"/>
          </p:nvPr>
        </p:nvSpPr>
        <p:spPr>
          <a:xfrm>
            <a:off x="593725" y="2190713"/>
            <a:ext cx="8229600" cy="27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1800"/>
              <a:buFont typeface="Open Sans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do you think this does?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Consolas"/>
              <a:buNone/>
            </a:pPr>
            <a:r>
              <a:rPr b="0" i="0" lang="en-US" sz="1800" u="none" cap="none" strike="noStrike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 = 0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onsolas"/>
              <a:buNone/>
            </a:pPr>
            <a:r>
              <a:rPr b="0" i="0" lang="en-US" sz="1800" u="none" cap="none" strike="noStrike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b="0" i="0" lang="en-US" sz="1800" u="none" cap="none" strike="noStrike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 &lt; 3: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Font typeface="Consolas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   </a:t>
            </a:r>
            <a:r>
              <a:rPr lang="en-US" sz="1800">
                <a:solidFill>
                  <a:srgbClr val="7E1EAF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800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"i is "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en-US" sz="1800">
                <a:solidFill>
                  <a:srgbClr val="7E1EAF"/>
                </a:solidFill>
                <a:latin typeface="Consolas"/>
                <a:ea typeface="Consolas"/>
                <a:cs typeface="Consolas"/>
                <a:sym typeface="Consolas"/>
              </a:rPr>
              <a:t>str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(i))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Font typeface="Consola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   i = i + 1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05-Modern Green Business Proposal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4B5050"/>
      </a:accent1>
      <a:accent2>
        <a:srgbClr val="55B441"/>
      </a:accent2>
      <a:accent3>
        <a:srgbClr val="6E7378"/>
      </a:accent3>
      <a:accent4>
        <a:srgbClr val="91969B"/>
      </a:accent4>
      <a:accent5>
        <a:srgbClr val="AAAFB4"/>
      </a:accent5>
      <a:accent6>
        <a:srgbClr val="DCE1E6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